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Lst>
  <p:sldSz cy="5143500" cx="9144000"/>
  <p:notesSz cx="6858000" cy="9144000"/>
  <p:embeddedFontLst>
    <p:embeddedFont>
      <p:font typeface="Roboto Mono"/>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font" Target="fonts/RobotoMono-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obotoMono-italic.fntdata"/><Relationship Id="rId50" Type="http://schemas.openxmlformats.org/officeDocument/2006/relationships/font" Target="fonts/RobotoMono-bold.fntdata"/><Relationship Id="rId52" Type="http://schemas.openxmlformats.org/officeDocument/2006/relationships/font" Target="fonts/RobotoMono-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 name="Shape 1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sz="2800">
                <a:solidFill>
                  <a:schemeClr val="dk1"/>
                </a:solidFill>
              </a:rPr>
              <a:t>Strong or General AI</a:t>
            </a:r>
          </a:p>
          <a:p>
            <a:pPr lvl="0" rtl="0" algn="ctr">
              <a:lnSpc>
                <a:spcPct val="115000"/>
              </a:lnSpc>
              <a:spcBef>
                <a:spcPts val="0"/>
              </a:spcBef>
              <a:spcAft>
                <a:spcPts val="1600"/>
              </a:spcAft>
              <a:buNone/>
            </a:pPr>
            <a:r>
              <a:rPr lang="en" sz="1800">
                <a:solidFill>
                  <a:schemeClr val="dk1"/>
                </a:solidFill>
              </a:rPr>
              <a:t>This is what we have seen in science fiction.</a:t>
            </a:r>
          </a:p>
          <a:p>
            <a:pPr lvl="0" rtl="0" algn="ctr">
              <a:lnSpc>
                <a:spcPct val="115000"/>
              </a:lnSpc>
              <a:spcBef>
                <a:spcPts val="0"/>
              </a:spcBef>
              <a:spcAft>
                <a:spcPts val="1600"/>
              </a:spcAft>
              <a:buNone/>
            </a:pPr>
            <a:r>
              <a:rPr lang="en" sz="1800">
                <a:solidFill>
                  <a:schemeClr val="dk1"/>
                </a:solidFill>
              </a:rPr>
              <a:t>Samantha is the very definition of strong AI. She can learn new things and modify her own code base. </a:t>
            </a:r>
          </a:p>
          <a:p>
            <a:pPr lvl="0" rtl="0" algn="ctr">
              <a:lnSpc>
                <a:spcPct val="115000"/>
              </a:lnSpc>
              <a:spcBef>
                <a:spcPts val="0"/>
              </a:spcBef>
              <a:spcAft>
                <a:spcPts val="1600"/>
              </a:spcAft>
              <a:buNone/>
            </a:pPr>
            <a:r>
              <a:rPr lang="en" sz="1800">
                <a:solidFill>
                  <a:schemeClr val="dk1"/>
                </a:solidFill>
              </a:rPr>
              <a:t>She can beat you in chess and drive a car.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 name="Shape 1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342900" lvl="0" marL="457200" rtl="0">
              <a:lnSpc>
                <a:spcPct val="115000"/>
              </a:lnSpc>
              <a:spcBef>
                <a:spcPts val="0"/>
              </a:spcBef>
              <a:spcAft>
                <a:spcPts val="1600"/>
              </a:spcAft>
              <a:buClr>
                <a:schemeClr val="dk1"/>
              </a:buClr>
              <a:buSzPct val="100000"/>
              <a:buAutoNum type="arabicPeriod"/>
            </a:pPr>
            <a:r>
              <a:rPr lang="en" sz="1800">
                <a:solidFill>
                  <a:schemeClr val="dk1"/>
                </a:solidFill>
              </a:rPr>
              <a:t>Perception</a:t>
            </a:r>
          </a:p>
          <a:p>
            <a:pPr indent="-342900" lvl="0" marL="457200" rtl="0">
              <a:lnSpc>
                <a:spcPct val="115000"/>
              </a:lnSpc>
              <a:spcBef>
                <a:spcPts val="0"/>
              </a:spcBef>
              <a:spcAft>
                <a:spcPts val="1600"/>
              </a:spcAft>
              <a:buClr>
                <a:schemeClr val="dk1"/>
              </a:buClr>
              <a:buSzPct val="100000"/>
              <a:buAutoNum type="arabicPeriod"/>
            </a:pPr>
            <a:r>
              <a:rPr lang="en" sz="1800">
                <a:solidFill>
                  <a:schemeClr val="dk1"/>
                </a:solidFill>
              </a:rPr>
              <a:t>Natural Language Processing </a:t>
            </a:r>
          </a:p>
          <a:p>
            <a:pPr indent="-342900" lvl="0" marL="457200" rtl="0">
              <a:lnSpc>
                <a:spcPct val="115000"/>
              </a:lnSpc>
              <a:spcBef>
                <a:spcPts val="0"/>
              </a:spcBef>
              <a:spcAft>
                <a:spcPts val="1600"/>
              </a:spcAft>
              <a:buClr>
                <a:schemeClr val="dk1"/>
              </a:buClr>
              <a:buSzPct val="100000"/>
              <a:buAutoNum type="arabicPeriod"/>
            </a:pPr>
            <a:r>
              <a:rPr lang="en" sz="1800">
                <a:solidFill>
                  <a:schemeClr val="dk1"/>
                </a:solidFill>
              </a:rPr>
              <a:t>Knowledge Representation</a:t>
            </a:r>
          </a:p>
          <a:p>
            <a:pPr indent="-342900" lvl="0" marL="457200" rtl="0">
              <a:lnSpc>
                <a:spcPct val="115000"/>
              </a:lnSpc>
              <a:spcBef>
                <a:spcPts val="0"/>
              </a:spcBef>
              <a:spcAft>
                <a:spcPts val="1600"/>
              </a:spcAft>
              <a:buClr>
                <a:schemeClr val="dk1"/>
              </a:buClr>
              <a:buSzPct val="100000"/>
              <a:buAutoNum type="arabicPeriod"/>
            </a:pPr>
            <a:r>
              <a:rPr lang="en" sz="1800">
                <a:solidFill>
                  <a:schemeClr val="dk1"/>
                </a:solidFill>
              </a:rPr>
              <a:t>Reasoning</a:t>
            </a:r>
          </a:p>
          <a:p>
            <a:pPr indent="-342900" lvl="0" marL="457200" rtl="0">
              <a:lnSpc>
                <a:spcPct val="115000"/>
              </a:lnSpc>
              <a:spcBef>
                <a:spcPts val="0"/>
              </a:spcBef>
              <a:spcAft>
                <a:spcPts val="1600"/>
              </a:spcAft>
              <a:buClr>
                <a:schemeClr val="dk1"/>
              </a:buClr>
              <a:buSzPct val="100000"/>
              <a:buAutoNum type="arabicPeriod"/>
            </a:pPr>
            <a:r>
              <a:rPr lang="en" sz="1800">
                <a:solidFill>
                  <a:schemeClr val="dk1"/>
                </a:solidFill>
              </a:rPr>
              <a:t>Planning and Navigation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ctr">
              <a:lnSpc>
                <a:spcPct val="115000"/>
              </a:lnSpc>
              <a:spcBef>
                <a:spcPts val="0"/>
              </a:spcBef>
              <a:spcAft>
                <a:spcPts val="1600"/>
              </a:spcAft>
              <a:buNone/>
            </a:pPr>
            <a:r>
              <a:rPr lang="en" sz="1800">
                <a:solidFill>
                  <a:srgbClr val="B7B7B7"/>
                </a:solidFill>
              </a:rPr>
              <a:t>Computers needs senses in order to perceive, and can have more than human’s five, like X-ray vision or Sonar detection.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ctr">
              <a:lnSpc>
                <a:spcPct val="115000"/>
              </a:lnSpc>
              <a:spcBef>
                <a:spcPts val="0"/>
              </a:spcBef>
              <a:spcAft>
                <a:spcPts val="1600"/>
              </a:spcAft>
              <a:buNone/>
            </a:pPr>
            <a:r>
              <a:rPr lang="en" sz="1800"/>
              <a:t>That’s a hard task for computers in both spoken and written language, given how the same sentence can have different meanings depending on the context.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0" name="Shape 1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ctr">
              <a:lnSpc>
                <a:spcPct val="115000"/>
              </a:lnSpc>
              <a:spcBef>
                <a:spcPts val="0"/>
              </a:spcBef>
              <a:spcAft>
                <a:spcPts val="1600"/>
              </a:spcAft>
              <a:buNone/>
            </a:pPr>
            <a:r>
              <a:rPr lang="en" sz="1800"/>
              <a:t>That’s an AI technique concerned with learning insights from data and using them to make predictions about the world.</a:t>
            </a:r>
          </a:p>
          <a:p>
            <a:pPr lvl="0" rtl="0" algn="ctr">
              <a:lnSpc>
                <a:spcPct val="115000"/>
              </a:lnSpc>
              <a:spcBef>
                <a:spcPts val="0"/>
              </a:spcBef>
              <a:spcAft>
                <a:spcPts val="1600"/>
              </a:spcAft>
              <a:buNone/>
            </a:pPr>
            <a:r>
              <a:rPr lang="en" sz="1800"/>
              <a:t>Machine learning is a set of algorithms used to make a system “artificially intelligent,” enabling it to recognize patterns from large datasets and apply the findings to new data.</a:t>
            </a:r>
          </a:p>
          <a:p>
            <a:pPr lvl="0" rtl="0" algn="ctr">
              <a:lnSpc>
                <a:spcPct val="115000"/>
              </a:lnSpc>
              <a:spcBef>
                <a:spcPts val="0"/>
              </a:spcBef>
              <a:spcAft>
                <a:spcPts val="1600"/>
              </a:spcAft>
              <a:buNone/>
            </a:pPr>
            <a:r>
              <a:t/>
            </a:r>
            <a:endParaRPr sz="1800"/>
          </a:p>
          <a:p>
            <a:pPr lvl="0" rtl="0" algn="ctr">
              <a:lnSpc>
                <a:spcPct val="115000"/>
              </a:lnSpc>
              <a:spcBef>
                <a:spcPts val="0"/>
              </a:spcBef>
              <a:spcAft>
                <a:spcPts val="1600"/>
              </a:spcAft>
              <a:buNone/>
            </a:pPr>
            <a:r>
              <a:rPr lang="en" sz="1800"/>
              <a:t>Machine Learning is done with </a:t>
            </a:r>
            <a:r>
              <a:rPr b="1" lang="en" sz="1800"/>
              <a:t>Algorithms</a:t>
            </a:r>
            <a:r>
              <a:rPr lang="en" sz="1800"/>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 name="Shape 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5" name="Shape 1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ctr">
              <a:spcBef>
                <a:spcPts val="0"/>
              </a:spcBef>
              <a:buNone/>
            </a:pPr>
            <a:r>
              <a:rPr lang="en" sz="1700"/>
              <a:t>This kind of learning is when you guide the Algorithm to the right answer by providing examples.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ctr">
              <a:lnSpc>
                <a:spcPct val="115000"/>
              </a:lnSpc>
              <a:spcBef>
                <a:spcPts val="0"/>
              </a:spcBef>
              <a:spcAft>
                <a:spcPts val="1600"/>
              </a:spcAft>
              <a:buNone/>
            </a:pPr>
            <a:r>
              <a:rPr lang="en" sz="1800"/>
              <a:t>This kind of learning is when you let the algorithm find the right answer categorizing the data. No examples of right answers are provided.</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 name="Shape 1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7" name="Shape 1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4" name="Shape 1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AND Gate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This is a general diagram of the Interrelation all this terms have.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Shape 2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5" name="Shape 2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ctr">
              <a:lnSpc>
                <a:spcPct val="115000"/>
              </a:lnSpc>
              <a:spcBef>
                <a:spcPts val="0"/>
              </a:spcBef>
              <a:spcAft>
                <a:spcPts val="1600"/>
              </a:spcAft>
              <a:buNone/>
            </a:pPr>
            <a:r>
              <a:rPr b="1" lang="en" sz="1800"/>
              <a:t>Google</a:t>
            </a:r>
            <a:r>
              <a:rPr lang="en" sz="1800"/>
              <a:t> has built their system around search data and ad clicks.</a:t>
            </a:r>
          </a:p>
          <a:p>
            <a:pPr lvl="0" rtl="0" algn="ctr">
              <a:lnSpc>
                <a:spcPct val="115000"/>
              </a:lnSpc>
              <a:spcBef>
                <a:spcPts val="0"/>
              </a:spcBef>
              <a:spcAft>
                <a:spcPts val="1600"/>
              </a:spcAft>
              <a:buNone/>
            </a:pPr>
            <a:r>
              <a:rPr b="1" lang="en" sz="1800"/>
              <a:t>Facebook</a:t>
            </a:r>
            <a:r>
              <a:rPr lang="en" sz="1800"/>
              <a:t> their newsfeed and social interaction data.</a:t>
            </a:r>
          </a:p>
          <a:p>
            <a:pPr lvl="0" rtl="0" algn="ctr">
              <a:lnSpc>
                <a:spcPct val="115000"/>
              </a:lnSpc>
              <a:spcBef>
                <a:spcPts val="0"/>
              </a:spcBef>
              <a:spcAft>
                <a:spcPts val="1600"/>
              </a:spcAft>
              <a:buNone/>
            </a:pPr>
            <a:r>
              <a:rPr b="1" lang="en" sz="1800"/>
              <a:t>Amazon</a:t>
            </a:r>
            <a:r>
              <a:rPr lang="en" sz="1800"/>
              <a:t> their product purchasing and recommendation data.</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 name="Shape 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2" name="Shape 2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Shape 2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9" name="Shape 2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4" name="Shape 2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 name="Shape 2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ctr">
              <a:lnSpc>
                <a:spcPct val="115000"/>
              </a:lnSpc>
              <a:spcBef>
                <a:spcPts val="0"/>
              </a:spcBef>
              <a:spcAft>
                <a:spcPts val="1600"/>
              </a:spcAft>
              <a:buNone/>
            </a:pPr>
            <a:r>
              <a:rPr lang="en" sz="1800"/>
              <a:t>It’s better to have the best </a:t>
            </a:r>
            <a:r>
              <a:rPr b="1" lang="en" sz="1800"/>
              <a:t>data</a:t>
            </a:r>
            <a:r>
              <a:rPr lang="en" sz="1800"/>
              <a:t> to solve a specific problem or to be playing a different </a:t>
            </a:r>
            <a:r>
              <a:rPr b="1" lang="en" sz="1800"/>
              <a:t>game</a:t>
            </a:r>
            <a:r>
              <a:rPr lang="en" sz="1800"/>
              <a:t>.</a:t>
            </a:r>
            <a:br>
              <a:rPr lang="en" sz="1800"/>
            </a:br>
            <a:r>
              <a:rPr lang="en" sz="1800"/>
              <a:t>We feed data for training machine learning models that can create powerful network effects at scale.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Shape 2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8" name="Shape 2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3" name="Shape 2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ctr">
              <a:lnSpc>
                <a:spcPct val="115000"/>
              </a:lnSpc>
              <a:spcBef>
                <a:spcPts val="0"/>
              </a:spcBef>
              <a:spcAft>
                <a:spcPts val="1600"/>
              </a:spcAft>
              <a:buNone/>
            </a:pPr>
            <a:r>
              <a:rPr b="1" lang="en" sz="1800"/>
              <a:t>Google</a:t>
            </a:r>
            <a:r>
              <a:rPr lang="en" sz="1800"/>
              <a:t> has built their system around search data and ad clicks.</a:t>
            </a:r>
          </a:p>
          <a:p>
            <a:pPr lvl="0" rtl="0" algn="ctr">
              <a:lnSpc>
                <a:spcPct val="115000"/>
              </a:lnSpc>
              <a:spcBef>
                <a:spcPts val="0"/>
              </a:spcBef>
              <a:spcAft>
                <a:spcPts val="1600"/>
              </a:spcAft>
              <a:buNone/>
            </a:pPr>
            <a:r>
              <a:rPr b="1" lang="en" sz="1800"/>
              <a:t>Facebook</a:t>
            </a:r>
            <a:r>
              <a:rPr lang="en" sz="1800"/>
              <a:t> their newsfeed and social interaction data.</a:t>
            </a:r>
          </a:p>
          <a:p>
            <a:pPr lvl="0" rtl="0" algn="ctr">
              <a:lnSpc>
                <a:spcPct val="115000"/>
              </a:lnSpc>
              <a:spcBef>
                <a:spcPts val="0"/>
              </a:spcBef>
              <a:spcAft>
                <a:spcPts val="1600"/>
              </a:spcAft>
              <a:buNone/>
            </a:pPr>
            <a:r>
              <a:rPr b="1" lang="en" sz="1800"/>
              <a:t>Amazon</a:t>
            </a:r>
            <a:r>
              <a:rPr lang="en" sz="1800"/>
              <a:t> their product purchasing and recommendation data.</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0" name="Shape 2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Shape 2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5" name="Shape 2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0" name="Shape 2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6" name="Shape 2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Shape 3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2" name="Shape 3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Shape 3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9" name="Shape 3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Shape 3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5" name="Shape 3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Shape 3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1" name="Shape 3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Shape 3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7" name="Shape 3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 name="Shape 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600">
                <a:highlight>
                  <a:srgbClr val="FFFFFF"/>
                </a:highlight>
                <a:latin typeface="Georgia"/>
                <a:ea typeface="Georgia"/>
                <a:cs typeface="Georgia"/>
                <a:sym typeface="Georgia"/>
              </a:rPr>
              <a:t>Temporally Recurrent Optimal Learning - Neural Information Processing Systems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Shape 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 name="Shape 1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This is Samantha, she is the personal assistant for Theodore. She sorts his mail, set ups meetings, and orders groceries. She paints and writes poetry. She is the best friend. And she is also an artificial intelligence from the movie “Her”. Just imagine her as the evolution of Siri.</a:t>
            </a:r>
          </a:p>
          <a:p>
            <a:pPr lvl="0">
              <a:spcBef>
                <a:spcPts val="0"/>
              </a:spcBef>
              <a:buNone/>
            </a:pPr>
            <a:r>
              <a:t/>
            </a:r>
            <a:endParaRPr/>
          </a:p>
          <a:p>
            <a:pPr lvl="0">
              <a:spcBef>
                <a:spcPts val="0"/>
              </a:spcBef>
              <a:buNone/>
            </a:pPr>
            <a:r>
              <a:rPr lang="en"/>
              <a:t>We’ve all heard about AI, Machine Learning, deep learning, neural networks and natural language processing. It’s time to get to understand the basic concepts of it, and how they’re interconnected.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ctr">
              <a:lnSpc>
                <a:spcPct val="115000"/>
              </a:lnSpc>
              <a:spcBef>
                <a:spcPts val="0"/>
              </a:spcBef>
              <a:spcAft>
                <a:spcPts val="1600"/>
              </a:spcAft>
              <a:buNone/>
            </a:pPr>
            <a:r>
              <a:rPr lang="en" sz="1800">
                <a:solidFill>
                  <a:schemeClr val="dk1"/>
                </a:solidFill>
              </a:rPr>
              <a:t>It’s an attempt to make computers </a:t>
            </a:r>
            <a:r>
              <a:rPr b="1" lang="en" sz="1800">
                <a:solidFill>
                  <a:schemeClr val="dk1"/>
                </a:solidFill>
              </a:rPr>
              <a:t>smart</a:t>
            </a:r>
            <a:r>
              <a:rPr lang="en" sz="1800">
                <a:solidFill>
                  <a:schemeClr val="dk1"/>
                </a:solidFill>
              </a:rPr>
              <a:t>, or even smarter than human-beings.</a:t>
            </a:r>
          </a:p>
          <a:p>
            <a:pPr lvl="0" rtl="0" algn="ctr">
              <a:lnSpc>
                <a:spcPct val="115000"/>
              </a:lnSpc>
              <a:spcBef>
                <a:spcPts val="0"/>
              </a:spcBef>
              <a:spcAft>
                <a:spcPts val="1600"/>
              </a:spcAft>
              <a:buNone/>
            </a:pPr>
            <a:r>
              <a:rPr lang="en" sz="1800">
                <a:solidFill>
                  <a:schemeClr val="dk1"/>
                </a:solidFill>
              </a:rPr>
              <a:t>It’s about giving computers </a:t>
            </a:r>
            <a:r>
              <a:rPr b="1" lang="en" sz="1800">
                <a:solidFill>
                  <a:schemeClr val="dk1"/>
                </a:solidFill>
              </a:rPr>
              <a:t>human-like</a:t>
            </a:r>
            <a:r>
              <a:rPr lang="en" sz="1800">
                <a:solidFill>
                  <a:schemeClr val="dk1"/>
                </a:solidFill>
              </a:rPr>
              <a:t> behaviours, thought process and reasoning abilities.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ctr">
              <a:lnSpc>
                <a:spcPct val="115000"/>
              </a:lnSpc>
              <a:spcBef>
                <a:spcPts val="0"/>
              </a:spcBef>
              <a:spcAft>
                <a:spcPts val="1600"/>
              </a:spcAft>
              <a:buNone/>
            </a:pPr>
            <a:r>
              <a:rPr lang="en" sz="1800">
                <a:solidFill>
                  <a:schemeClr val="dk1"/>
                </a:solidFill>
              </a:rPr>
              <a:t>That’s the AI that is focused on a narrow task. Siri and Cortana are great examples of this AI, they are giving us the weather, but they have limits. </a:t>
            </a:r>
          </a:p>
          <a:p>
            <a:pPr lvl="0" rtl="0" algn="ctr">
              <a:lnSpc>
                <a:spcPct val="115000"/>
              </a:lnSpc>
              <a:spcBef>
                <a:spcPts val="0"/>
              </a:spcBef>
              <a:spcAft>
                <a:spcPts val="1600"/>
              </a:spcAft>
              <a:buNone/>
            </a:pPr>
            <a:r>
              <a:rPr lang="en" sz="1800">
                <a:solidFill>
                  <a:schemeClr val="dk1"/>
                </a:solidFill>
              </a:rPr>
              <a:t>Siri can’t read and delete your unimportant emails.It can’t go beyond its original programming.</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dk1"/>
              </a:buClr>
              <a:defRPr>
                <a:solidFill>
                  <a:schemeClr val="dk1"/>
                </a:solidFill>
              </a:defRPr>
            </a:lvl1pPr>
            <a:lvl2pPr lvl="1">
              <a:spcBef>
                <a:spcPts val="0"/>
              </a:spcBef>
              <a:buClr>
                <a:schemeClr val="dk1"/>
              </a:buClr>
              <a:defRPr>
                <a:solidFill>
                  <a:schemeClr val="dk1"/>
                </a:solidFill>
              </a:defRPr>
            </a:lvl2pPr>
            <a:lvl3pPr lvl="2">
              <a:spcBef>
                <a:spcPts val="0"/>
              </a:spcBef>
              <a:buClr>
                <a:schemeClr val="dk1"/>
              </a:buClr>
              <a:defRPr>
                <a:solidFill>
                  <a:schemeClr val="dk1"/>
                </a:solidFill>
              </a:defRPr>
            </a:lvl3pPr>
            <a:lvl4pPr lvl="3">
              <a:spcBef>
                <a:spcPts val="0"/>
              </a:spcBef>
              <a:buClr>
                <a:schemeClr val="dk1"/>
              </a:buClr>
              <a:defRPr>
                <a:solidFill>
                  <a:schemeClr val="dk1"/>
                </a:solidFill>
              </a:defRPr>
            </a:lvl4pPr>
            <a:lvl5pPr lvl="4">
              <a:spcBef>
                <a:spcPts val="0"/>
              </a:spcBef>
              <a:buClr>
                <a:schemeClr val="dk1"/>
              </a:buClr>
              <a:defRPr>
                <a:solidFill>
                  <a:schemeClr val="dk1"/>
                </a:solidFill>
              </a:defRPr>
            </a:lvl5pPr>
            <a:lvl6pPr lvl="5">
              <a:spcBef>
                <a:spcPts val="0"/>
              </a:spcBef>
              <a:buClr>
                <a:schemeClr val="dk1"/>
              </a:buClr>
              <a:defRPr>
                <a:solidFill>
                  <a:schemeClr val="dk1"/>
                </a:solidFill>
              </a:defRPr>
            </a:lvl6pPr>
            <a:lvl7pPr lvl="6">
              <a:spcBef>
                <a:spcPts val="0"/>
              </a:spcBef>
              <a:buClr>
                <a:schemeClr val="dk1"/>
              </a:buClr>
              <a:defRPr>
                <a:solidFill>
                  <a:schemeClr val="dk1"/>
                </a:solidFill>
              </a:defRPr>
            </a:lvl7pPr>
            <a:lvl8pPr lvl="7">
              <a:spcBef>
                <a:spcPts val="0"/>
              </a:spcBef>
              <a:buClr>
                <a:schemeClr val="dk1"/>
              </a:buClr>
              <a:defRPr>
                <a:solidFill>
                  <a:schemeClr val="dk1"/>
                </a:solidFill>
              </a:defRPr>
            </a:lvl8pPr>
            <a:lvl9pPr lvl="8">
              <a:spcBef>
                <a:spcPts val="0"/>
              </a:spcBef>
              <a:buClr>
                <a:schemeClr val="dk1"/>
              </a:buClr>
              <a:defRPr>
                <a:solidFill>
                  <a:schemeClr val="dk1"/>
                </a:solidFill>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lt2"/>
              </a:buClr>
              <a:buSzPct val="100000"/>
              <a:defRPr sz="1800">
                <a:solidFill>
                  <a:schemeClr val="lt2"/>
                </a:solidFill>
              </a:defRPr>
            </a:lvl1pPr>
            <a:lvl2pPr lvl="1">
              <a:lnSpc>
                <a:spcPct val="115000"/>
              </a:lnSpc>
              <a:spcBef>
                <a:spcPts val="0"/>
              </a:spcBef>
              <a:spcAft>
                <a:spcPts val="1600"/>
              </a:spcAft>
              <a:buClr>
                <a:schemeClr val="lt2"/>
              </a:buClr>
              <a:defRPr>
                <a:solidFill>
                  <a:schemeClr val="lt2"/>
                </a:solidFill>
              </a:defRPr>
            </a:lvl2pPr>
            <a:lvl3pPr lvl="2">
              <a:lnSpc>
                <a:spcPct val="115000"/>
              </a:lnSpc>
              <a:spcBef>
                <a:spcPts val="0"/>
              </a:spcBef>
              <a:spcAft>
                <a:spcPts val="1600"/>
              </a:spcAft>
              <a:buClr>
                <a:schemeClr val="lt2"/>
              </a:buClr>
              <a:defRPr>
                <a:solidFill>
                  <a:schemeClr val="lt2"/>
                </a:solidFill>
              </a:defRPr>
            </a:lvl3pPr>
            <a:lvl4pPr lvl="3">
              <a:lnSpc>
                <a:spcPct val="115000"/>
              </a:lnSpc>
              <a:spcBef>
                <a:spcPts val="0"/>
              </a:spcBef>
              <a:spcAft>
                <a:spcPts val="1600"/>
              </a:spcAft>
              <a:buClr>
                <a:schemeClr val="lt2"/>
              </a:buClr>
              <a:defRPr>
                <a:solidFill>
                  <a:schemeClr val="lt2"/>
                </a:solidFill>
              </a:defRPr>
            </a:lvl4pPr>
            <a:lvl5pPr lvl="4">
              <a:lnSpc>
                <a:spcPct val="115000"/>
              </a:lnSpc>
              <a:spcBef>
                <a:spcPts val="0"/>
              </a:spcBef>
              <a:spcAft>
                <a:spcPts val="1600"/>
              </a:spcAft>
              <a:buClr>
                <a:schemeClr val="lt2"/>
              </a:buClr>
              <a:defRPr>
                <a:solidFill>
                  <a:schemeClr val="lt2"/>
                </a:solidFill>
              </a:defRPr>
            </a:lvl5pPr>
            <a:lvl6pPr lvl="5">
              <a:lnSpc>
                <a:spcPct val="115000"/>
              </a:lnSpc>
              <a:spcBef>
                <a:spcPts val="0"/>
              </a:spcBef>
              <a:spcAft>
                <a:spcPts val="1600"/>
              </a:spcAft>
              <a:buClr>
                <a:schemeClr val="lt2"/>
              </a:buClr>
              <a:defRPr>
                <a:solidFill>
                  <a:schemeClr val="lt2"/>
                </a:solidFill>
              </a:defRPr>
            </a:lvl6pPr>
            <a:lvl7pPr lvl="6">
              <a:lnSpc>
                <a:spcPct val="115000"/>
              </a:lnSpc>
              <a:spcBef>
                <a:spcPts val="0"/>
              </a:spcBef>
              <a:spcAft>
                <a:spcPts val="1600"/>
              </a:spcAft>
              <a:buClr>
                <a:schemeClr val="lt2"/>
              </a:buClr>
              <a:defRPr>
                <a:solidFill>
                  <a:schemeClr val="lt2"/>
                </a:solidFill>
              </a:defRPr>
            </a:lvl7pPr>
            <a:lvl8pPr lvl="7">
              <a:lnSpc>
                <a:spcPct val="115000"/>
              </a:lnSpc>
              <a:spcBef>
                <a:spcPts val="0"/>
              </a:spcBef>
              <a:spcAft>
                <a:spcPts val="1600"/>
              </a:spcAft>
              <a:buClr>
                <a:schemeClr val="lt2"/>
              </a:buClr>
              <a:defRPr>
                <a:solidFill>
                  <a:schemeClr val="lt2"/>
                </a:solidFill>
              </a:defRPr>
            </a:lvl8pPr>
            <a:lvl9pPr lvl="8">
              <a:lnSpc>
                <a:spcPct val="115000"/>
              </a:lnSpc>
              <a:spcBef>
                <a:spcPts val="0"/>
              </a:spcBef>
              <a:spcAft>
                <a:spcPts val="1600"/>
              </a:spcAft>
              <a:buClr>
                <a:schemeClr val="lt2"/>
              </a:buClr>
              <a:defRPr>
                <a:solidFill>
                  <a:schemeClr val="lt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lt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36.jpg"/><Relationship Id="rId5" Type="http://schemas.openxmlformats.org/officeDocument/2006/relationships/image" Target="../media/image2.png"/><Relationship Id="rId6" Type="http://schemas.openxmlformats.org/officeDocument/2006/relationships/image" Target="../media/image5.png"/><Relationship Id="rId7" Type="http://schemas.openxmlformats.org/officeDocument/2006/relationships/image" Target="../media/image4.png"/><Relationship Id="rId8"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4.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8.png"/><Relationship Id="rId4" Type="http://schemas.openxmlformats.org/officeDocument/2006/relationships/image" Target="../media/image30.png"/><Relationship Id="rId5" Type="http://schemas.openxmlformats.org/officeDocument/2006/relationships/image" Target="../media/image4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9.png"/><Relationship Id="rId4" Type="http://schemas.openxmlformats.org/officeDocument/2006/relationships/image" Target="../media/image44.png"/><Relationship Id="rId5"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s://www.coursera.org/learn/machine-learning" TargetMode="External"/><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www.tensorflow.org/get_started/mnist/beginners" TargetMode="Externa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8.png"/><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Shape 54"/>
          <p:cNvSpPr txBox="1"/>
          <p:nvPr>
            <p:ph type="ctrTitle"/>
          </p:nvPr>
        </p:nvSpPr>
        <p:spPr>
          <a:xfrm>
            <a:off x="311708" y="1545450"/>
            <a:ext cx="8520600" cy="2052600"/>
          </a:xfrm>
          <a:prstGeom prst="rect">
            <a:avLst/>
          </a:prstGeom>
        </p:spPr>
        <p:txBody>
          <a:bodyPr anchorCtr="0" anchor="b" bIns="91425" lIns="91425" rIns="91425" tIns="91425">
            <a:noAutofit/>
          </a:bodyPr>
          <a:lstStyle/>
          <a:p>
            <a:pPr lvl="0">
              <a:spcBef>
                <a:spcPts val="0"/>
              </a:spcBef>
              <a:buNone/>
            </a:pPr>
            <a:r>
              <a:t/>
            </a:r>
            <a:endParaRPr/>
          </a:p>
          <a:p>
            <a:pPr lvl="0">
              <a:spcBef>
                <a:spcPts val="0"/>
              </a:spcBef>
              <a:buNone/>
            </a:pPr>
            <a:r>
              <a:rPr lang="en"/>
              <a:t>Machine Learning </a:t>
            </a:r>
          </a:p>
          <a:p>
            <a:pPr lvl="0">
              <a:spcBef>
                <a:spcPts val="0"/>
              </a:spcBef>
              <a:buNone/>
            </a:pPr>
            <a:r>
              <a:rPr lang="en"/>
              <a:t>Generals</a:t>
            </a:r>
          </a:p>
          <a:p>
            <a:pPr lvl="0">
              <a:spcBef>
                <a:spcPts val="0"/>
              </a:spcBef>
              <a:buNone/>
            </a:pPr>
            <a:r>
              <a:t/>
            </a:r>
            <a:endParaRPr/>
          </a:p>
          <a:p>
            <a:pPr lvl="0">
              <a:spcBef>
                <a:spcPts val="0"/>
              </a:spcBef>
              <a:buNone/>
            </a:pPr>
            <a:r>
              <a:t/>
            </a:r>
            <a:endParaRPr/>
          </a:p>
        </p:txBody>
      </p:sp>
      <p:sp>
        <p:nvSpPr>
          <p:cNvPr id="55" name="Shape 55"/>
          <p:cNvSpPr txBox="1"/>
          <p:nvPr>
            <p:ph idx="1" type="subTitle"/>
          </p:nvPr>
        </p:nvSpPr>
        <p:spPr>
          <a:xfrm>
            <a:off x="311700" y="2129150"/>
            <a:ext cx="8520600" cy="792600"/>
          </a:xfrm>
          <a:prstGeom prst="rect">
            <a:avLst/>
          </a:prstGeom>
        </p:spPr>
        <p:txBody>
          <a:bodyPr anchorCtr="0" anchor="t" bIns="91425" lIns="91425" rIns="91425" tIns="91425">
            <a:noAutofit/>
          </a:bodyPr>
          <a:lstStyle/>
          <a:p>
            <a:pPr lvl="0">
              <a:spcBef>
                <a:spcPts val="0"/>
              </a:spcBef>
              <a:buNone/>
            </a:pPr>
            <a:r>
              <a:t/>
            </a:r>
            <a:endParaRPr/>
          </a:p>
          <a:p>
            <a:pPr lvl="0">
              <a:spcBef>
                <a:spcPts val="0"/>
              </a:spcBef>
              <a:buNone/>
            </a:pPr>
            <a:r>
              <a:rPr lang="en"/>
              <a:t>Haydé Martínez</a:t>
            </a:r>
          </a:p>
          <a:p>
            <a:pPr lvl="0">
              <a:spcBef>
                <a:spcPts val="0"/>
              </a:spcBef>
              <a:buNone/>
            </a:pPr>
            <a:r>
              <a:rPr lang="en"/>
              <a:t>@haydemtzl</a:t>
            </a:r>
          </a:p>
          <a:p>
            <a:pPr lvl="0">
              <a:spcBef>
                <a:spcPts val="0"/>
              </a:spcBef>
              <a:buNone/>
            </a:pPr>
            <a:r>
              <a:t/>
            </a:r>
            <a:endParaRPr/>
          </a:p>
        </p:txBody>
      </p:sp>
      <p:pic>
        <p:nvPicPr>
          <p:cNvPr descr="LOGO-B-01.png" id="56" name="Shape 56"/>
          <p:cNvPicPr preferRelativeResize="0"/>
          <p:nvPr/>
        </p:nvPicPr>
        <p:blipFill>
          <a:blip r:embed="rId3">
            <a:alphaModFix/>
          </a:blip>
          <a:stretch>
            <a:fillRect/>
          </a:stretch>
        </p:blipFill>
        <p:spPr>
          <a:xfrm>
            <a:off x="3521200" y="4037240"/>
            <a:ext cx="1949200" cy="4951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pic>
        <p:nvPicPr>
          <p:cNvPr id="117" name="Shape 117"/>
          <p:cNvPicPr preferRelativeResize="0"/>
          <p:nvPr/>
        </p:nvPicPr>
        <p:blipFill>
          <a:blip r:embed="rId3">
            <a:alphaModFix/>
          </a:blip>
          <a:stretch>
            <a:fillRect/>
          </a:stretch>
        </p:blipFill>
        <p:spPr>
          <a:xfrm>
            <a:off x="-1770099" y="15986"/>
            <a:ext cx="11253679" cy="51115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Shape 122"/>
          <p:cNvSpPr txBox="1"/>
          <p:nvPr>
            <p:ph idx="1" type="body"/>
          </p:nvPr>
        </p:nvSpPr>
        <p:spPr>
          <a:xfrm>
            <a:off x="2605800" y="1298475"/>
            <a:ext cx="3932400" cy="906600"/>
          </a:xfrm>
          <a:prstGeom prst="rect">
            <a:avLst/>
          </a:prstGeom>
        </p:spPr>
        <p:txBody>
          <a:bodyPr anchorCtr="0" anchor="t" bIns="91425" lIns="91425" rIns="91425" tIns="91425">
            <a:noAutofit/>
          </a:bodyPr>
          <a:lstStyle/>
          <a:p>
            <a:pPr lvl="0" rtl="0" algn="ctr">
              <a:spcBef>
                <a:spcPts val="0"/>
              </a:spcBef>
              <a:buNone/>
            </a:pPr>
            <a:r>
              <a:rPr lang="en" sz="4800">
                <a:solidFill>
                  <a:srgbClr val="FFFFFF"/>
                </a:solidFill>
              </a:rPr>
              <a:t>The Anatomy of AI</a:t>
            </a:r>
          </a:p>
          <a:p>
            <a:pPr lvl="0" rtl="0" algn="ctr">
              <a:spcBef>
                <a:spcPts val="0"/>
              </a:spcBef>
              <a:buNone/>
            </a:pPr>
            <a:r>
              <a:t/>
            </a:r>
            <a:endParaRPr sz="48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pic>
        <p:nvPicPr>
          <p:cNvPr id="127" name="Shape 127"/>
          <p:cNvPicPr preferRelativeResize="0"/>
          <p:nvPr/>
        </p:nvPicPr>
        <p:blipFill>
          <a:blip r:embed="rId3">
            <a:alphaModFix/>
          </a:blip>
          <a:stretch>
            <a:fillRect/>
          </a:stretch>
        </p:blipFill>
        <p:spPr>
          <a:xfrm>
            <a:off x="2655185" y="0"/>
            <a:ext cx="3833628" cy="51434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pic>
        <p:nvPicPr>
          <p:cNvPr id="132" name="Shape 132"/>
          <p:cNvPicPr preferRelativeResize="0"/>
          <p:nvPr/>
        </p:nvPicPr>
        <p:blipFill>
          <a:blip r:embed="rId3">
            <a:alphaModFix/>
          </a:blip>
          <a:stretch>
            <a:fillRect/>
          </a:stretch>
        </p:blipFill>
        <p:spPr>
          <a:xfrm>
            <a:off x="1906274" y="1"/>
            <a:ext cx="5143501" cy="51435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pic>
        <p:nvPicPr>
          <p:cNvPr id="137" name="Shape 137"/>
          <p:cNvPicPr preferRelativeResize="0"/>
          <p:nvPr/>
        </p:nvPicPr>
        <p:blipFill>
          <a:blip r:embed="rId3">
            <a:alphaModFix/>
          </a:blip>
          <a:stretch>
            <a:fillRect/>
          </a:stretch>
        </p:blipFill>
        <p:spPr>
          <a:xfrm>
            <a:off x="1663287" y="889800"/>
            <a:ext cx="5817424" cy="31594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pic>
        <p:nvPicPr>
          <p:cNvPr id="142" name="Shape 142"/>
          <p:cNvPicPr preferRelativeResize="0"/>
          <p:nvPr/>
        </p:nvPicPr>
        <p:blipFill>
          <a:blip r:embed="rId3">
            <a:alphaModFix/>
          </a:blip>
          <a:stretch>
            <a:fillRect/>
          </a:stretch>
        </p:blipFill>
        <p:spPr>
          <a:xfrm>
            <a:off x="2210750" y="357438"/>
            <a:ext cx="4428624" cy="44286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pic>
        <p:nvPicPr>
          <p:cNvPr id="147" name="Shape 147"/>
          <p:cNvPicPr preferRelativeResize="0"/>
          <p:nvPr/>
        </p:nvPicPr>
        <p:blipFill>
          <a:blip r:embed="rId3">
            <a:alphaModFix/>
          </a:blip>
          <a:stretch>
            <a:fillRect/>
          </a:stretch>
        </p:blipFill>
        <p:spPr>
          <a:xfrm>
            <a:off x="1500187" y="762000"/>
            <a:ext cx="6143625" cy="3619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pic>
        <p:nvPicPr>
          <p:cNvPr id="152" name="Shape 152"/>
          <p:cNvPicPr preferRelativeResize="0"/>
          <p:nvPr/>
        </p:nvPicPr>
        <p:blipFill>
          <a:blip r:embed="rId3">
            <a:alphaModFix/>
          </a:blip>
          <a:stretch>
            <a:fillRect/>
          </a:stretch>
        </p:blipFill>
        <p:spPr>
          <a:xfrm>
            <a:off x="2206075" y="448013"/>
            <a:ext cx="4247474" cy="42474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Shape 157"/>
          <p:cNvSpPr txBox="1"/>
          <p:nvPr>
            <p:ph idx="1" type="body"/>
          </p:nvPr>
        </p:nvSpPr>
        <p:spPr>
          <a:xfrm>
            <a:off x="2605800" y="1298475"/>
            <a:ext cx="3932400" cy="906600"/>
          </a:xfrm>
          <a:prstGeom prst="rect">
            <a:avLst/>
          </a:prstGeom>
        </p:spPr>
        <p:txBody>
          <a:bodyPr anchorCtr="0" anchor="t" bIns="91425" lIns="91425" rIns="91425" tIns="91425">
            <a:noAutofit/>
          </a:bodyPr>
          <a:lstStyle/>
          <a:p>
            <a:pPr lvl="0" rtl="0" algn="ctr">
              <a:spcBef>
                <a:spcPts val="0"/>
              </a:spcBef>
              <a:buNone/>
            </a:pPr>
            <a:r>
              <a:rPr lang="en" sz="4800">
                <a:solidFill>
                  <a:srgbClr val="FFFFFF"/>
                </a:solidFill>
              </a:rPr>
              <a:t>Machine Learning</a:t>
            </a:r>
          </a:p>
          <a:p>
            <a:pPr lvl="0" rtl="0" algn="ctr">
              <a:spcBef>
                <a:spcPts val="0"/>
              </a:spcBef>
              <a:buNone/>
            </a:pPr>
            <a:r>
              <a:t/>
            </a:r>
            <a:endParaRPr sz="4800">
              <a:solidFill>
                <a:srgbClr val="FFFFFF"/>
              </a:solidFill>
            </a:endParaRPr>
          </a:p>
          <a:p>
            <a:pPr lvl="0" rtl="0" algn="ctr">
              <a:spcBef>
                <a:spcPts val="0"/>
              </a:spcBef>
              <a:buNone/>
            </a:pPr>
            <a:r>
              <a:t/>
            </a:r>
            <a:endParaRPr sz="48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pic>
        <p:nvPicPr>
          <p:cNvPr descr="Screen Shot 2017-07-06 at 4.25.20 PM.png" id="162" name="Shape 162"/>
          <p:cNvPicPr preferRelativeResize="0"/>
          <p:nvPr/>
        </p:nvPicPr>
        <p:blipFill>
          <a:blip r:embed="rId3">
            <a:alphaModFix/>
          </a:blip>
          <a:stretch>
            <a:fillRect/>
          </a:stretch>
        </p:blipFill>
        <p:spPr>
          <a:xfrm>
            <a:off x="1705650" y="74462"/>
            <a:ext cx="5566700" cy="49945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pic>
        <p:nvPicPr>
          <p:cNvPr id="61" name="Shape 61"/>
          <p:cNvPicPr preferRelativeResize="0"/>
          <p:nvPr/>
        </p:nvPicPr>
        <p:blipFill>
          <a:blip r:embed="rId3">
            <a:alphaModFix/>
          </a:blip>
          <a:stretch>
            <a:fillRect/>
          </a:stretch>
        </p:blipFill>
        <p:spPr>
          <a:xfrm>
            <a:off x="708525" y="697475"/>
            <a:ext cx="1032574" cy="1032574"/>
          </a:xfrm>
          <a:prstGeom prst="rect">
            <a:avLst/>
          </a:prstGeom>
          <a:noFill/>
          <a:ln>
            <a:noFill/>
          </a:ln>
        </p:spPr>
      </p:pic>
      <p:pic>
        <p:nvPicPr>
          <p:cNvPr id="62" name="Shape 62"/>
          <p:cNvPicPr preferRelativeResize="0"/>
          <p:nvPr/>
        </p:nvPicPr>
        <p:blipFill>
          <a:blip r:embed="rId4">
            <a:alphaModFix/>
          </a:blip>
          <a:stretch>
            <a:fillRect/>
          </a:stretch>
        </p:blipFill>
        <p:spPr>
          <a:xfrm>
            <a:off x="2428100" y="763537"/>
            <a:ext cx="1164700" cy="1164700"/>
          </a:xfrm>
          <a:prstGeom prst="rect">
            <a:avLst/>
          </a:prstGeom>
          <a:noFill/>
          <a:ln>
            <a:noFill/>
          </a:ln>
        </p:spPr>
      </p:pic>
      <p:pic>
        <p:nvPicPr>
          <p:cNvPr id="63" name="Shape 63"/>
          <p:cNvPicPr preferRelativeResize="0"/>
          <p:nvPr/>
        </p:nvPicPr>
        <p:blipFill>
          <a:blip r:embed="rId5">
            <a:alphaModFix/>
          </a:blip>
          <a:stretch>
            <a:fillRect/>
          </a:stretch>
        </p:blipFill>
        <p:spPr>
          <a:xfrm>
            <a:off x="4192200" y="763547"/>
            <a:ext cx="1363136" cy="1032574"/>
          </a:xfrm>
          <a:prstGeom prst="rect">
            <a:avLst/>
          </a:prstGeom>
          <a:noFill/>
          <a:ln>
            <a:noFill/>
          </a:ln>
        </p:spPr>
      </p:pic>
      <p:pic>
        <p:nvPicPr>
          <p:cNvPr id="64" name="Shape 64"/>
          <p:cNvPicPr preferRelativeResize="0"/>
          <p:nvPr/>
        </p:nvPicPr>
        <p:blipFill>
          <a:blip r:embed="rId6">
            <a:alphaModFix/>
          </a:blip>
          <a:stretch>
            <a:fillRect/>
          </a:stretch>
        </p:blipFill>
        <p:spPr>
          <a:xfrm>
            <a:off x="6154725" y="581349"/>
            <a:ext cx="2249875" cy="1499299"/>
          </a:xfrm>
          <a:prstGeom prst="rect">
            <a:avLst/>
          </a:prstGeom>
          <a:noFill/>
          <a:ln>
            <a:noFill/>
          </a:ln>
        </p:spPr>
      </p:pic>
      <p:pic>
        <p:nvPicPr>
          <p:cNvPr id="65" name="Shape 65"/>
          <p:cNvPicPr preferRelativeResize="0"/>
          <p:nvPr/>
        </p:nvPicPr>
        <p:blipFill>
          <a:blip r:embed="rId7">
            <a:alphaModFix/>
          </a:blip>
          <a:stretch>
            <a:fillRect/>
          </a:stretch>
        </p:blipFill>
        <p:spPr>
          <a:xfrm>
            <a:off x="340825" y="2778184"/>
            <a:ext cx="2113425" cy="1268065"/>
          </a:xfrm>
          <a:prstGeom prst="rect">
            <a:avLst/>
          </a:prstGeom>
          <a:noFill/>
          <a:ln>
            <a:noFill/>
          </a:ln>
        </p:spPr>
      </p:pic>
      <p:pic>
        <p:nvPicPr>
          <p:cNvPr id="66" name="Shape 66"/>
          <p:cNvPicPr preferRelativeResize="0"/>
          <p:nvPr/>
        </p:nvPicPr>
        <p:blipFill>
          <a:blip r:embed="rId8">
            <a:alphaModFix/>
          </a:blip>
          <a:stretch>
            <a:fillRect/>
          </a:stretch>
        </p:blipFill>
        <p:spPr>
          <a:xfrm>
            <a:off x="3183550" y="3082975"/>
            <a:ext cx="2113412" cy="1409649"/>
          </a:xfrm>
          <a:prstGeom prst="rect">
            <a:avLst/>
          </a:prstGeom>
          <a:noFill/>
          <a:ln>
            <a:noFill/>
          </a:ln>
        </p:spPr>
      </p:pic>
      <p:pic>
        <p:nvPicPr>
          <p:cNvPr id="67" name="Shape 67"/>
          <p:cNvPicPr preferRelativeResize="0"/>
          <p:nvPr/>
        </p:nvPicPr>
        <p:blipFill>
          <a:blip r:embed="rId9">
            <a:alphaModFix/>
          </a:blip>
          <a:stretch>
            <a:fillRect/>
          </a:stretch>
        </p:blipFill>
        <p:spPr>
          <a:xfrm>
            <a:off x="5950076" y="2720724"/>
            <a:ext cx="2286830" cy="1524553"/>
          </a:xfrm>
          <a:prstGeom prst="rect">
            <a:avLst/>
          </a:prstGeom>
          <a:noFill/>
          <a:ln>
            <a:noFill/>
          </a:ln>
        </p:spPr>
      </p:pic>
      <p:cxnSp>
        <p:nvCxnSpPr>
          <p:cNvPr id="68" name="Shape 68"/>
          <p:cNvCxnSpPr/>
          <p:nvPr/>
        </p:nvCxnSpPr>
        <p:spPr>
          <a:xfrm flipH="1" rot="10800000">
            <a:off x="1898100" y="1034625"/>
            <a:ext cx="454200" cy="81900"/>
          </a:xfrm>
          <a:prstGeom prst="curvedConnector3">
            <a:avLst>
              <a:gd fmla="val 50000" name="adj1"/>
            </a:avLst>
          </a:prstGeom>
          <a:noFill/>
          <a:ln cap="flat" cmpd="sng" w="38100">
            <a:solidFill>
              <a:srgbClr val="FFFFFF"/>
            </a:solidFill>
            <a:prstDash val="solid"/>
            <a:round/>
            <a:headEnd len="lg" w="lg" type="none"/>
            <a:tailEnd len="lg" w="lg" type="triangle"/>
          </a:ln>
        </p:spPr>
      </p:cxnSp>
      <p:cxnSp>
        <p:nvCxnSpPr>
          <p:cNvPr id="69" name="Shape 69"/>
          <p:cNvCxnSpPr/>
          <p:nvPr/>
        </p:nvCxnSpPr>
        <p:spPr>
          <a:xfrm flipH="1" rot="10800000">
            <a:off x="3665400" y="1172812"/>
            <a:ext cx="454200" cy="81900"/>
          </a:xfrm>
          <a:prstGeom prst="curvedConnector3">
            <a:avLst>
              <a:gd fmla="val 50000" name="adj1"/>
            </a:avLst>
          </a:prstGeom>
          <a:noFill/>
          <a:ln cap="flat" cmpd="sng" w="38100">
            <a:solidFill>
              <a:srgbClr val="FFFFFF"/>
            </a:solidFill>
            <a:prstDash val="solid"/>
            <a:round/>
            <a:headEnd len="lg" w="lg" type="none"/>
            <a:tailEnd len="lg" w="lg" type="triangle"/>
          </a:ln>
        </p:spPr>
      </p:cxnSp>
      <p:cxnSp>
        <p:nvCxnSpPr>
          <p:cNvPr id="70" name="Shape 70"/>
          <p:cNvCxnSpPr/>
          <p:nvPr/>
        </p:nvCxnSpPr>
        <p:spPr>
          <a:xfrm flipH="1" rot="10800000">
            <a:off x="5650250" y="1339425"/>
            <a:ext cx="454200" cy="81900"/>
          </a:xfrm>
          <a:prstGeom prst="curvedConnector3">
            <a:avLst>
              <a:gd fmla="val 50000" name="adj1"/>
            </a:avLst>
          </a:prstGeom>
          <a:noFill/>
          <a:ln cap="flat" cmpd="sng" w="38100">
            <a:solidFill>
              <a:srgbClr val="FFFFFF"/>
            </a:solidFill>
            <a:prstDash val="solid"/>
            <a:round/>
            <a:headEnd len="lg" w="lg" type="none"/>
            <a:tailEnd len="lg" w="lg" type="triangle"/>
          </a:ln>
        </p:spPr>
      </p:cxnSp>
      <p:cxnSp>
        <p:nvCxnSpPr>
          <p:cNvPr id="71" name="Shape 71"/>
          <p:cNvCxnSpPr/>
          <p:nvPr/>
        </p:nvCxnSpPr>
        <p:spPr>
          <a:xfrm flipH="1">
            <a:off x="2658825" y="1920450"/>
            <a:ext cx="3325800" cy="857700"/>
          </a:xfrm>
          <a:prstGeom prst="curvedConnector3">
            <a:avLst>
              <a:gd fmla="val 60430" name="adj1"/>
            </a:avLst>
          </a:prstGeom>
          <a:noFill/>
          <a:ln cap="flat" cmpd="sng" w="38100">
            <a:solidFill>
              <a:srgbClr val="FFFFFF"/>
            </a:solidFill>
            <a:prstDash val="solid"/>
            <a:round/>
            <a:headEnd len="lg" w="lg" type="none"/>
            <a:tailEnd len="lg" w="lg" type="triangle"/>
          </a:ln>
        </p:spPr>
      </p:cxnSp>
      <p:cxnSp>
        <p:nvCxnSpPr>
          <p:cNvPr id="72" name="Shape 72"/>
          <p:cNvCxnSpPr/>
          <p:nvPr/>
        </p:nvCxnSpPr>
        <p:spPr>
          <a:xfrm>
            <a:off x="2530075" y="3684837"/>
            <a:ext cx="558900" cy="446400"/>
          </a:xfrm>
          <a:prstGeom prst="curvedConnector3">
            <a:avLst>
              <a:gd fmla="val 50000" name="adj1"/>
            </a:avLst>
          </a:prstGeom>
          <a:noFill/>
          <a:ln cap="flat" cmpd="sng" w="38100">
            <a:solidFill>
              <a:srgbClr val="FFFFFF"/>
            </a:solidFill>
            <a:prstDash val="solid"/>
            <a:round/>
            <a:headEnd len="lg" w="lg" type="none"/>
            <a:tailEnd len="lg" w="lg" type="triangle"/>
          </a:ln>
        </p:spPr>
      </p:cxnSp>
      <p:cxnSp>
        <p:nvCxnSpPr>
          <p:cNvPr id="73" name="Shape 73"/>
          <p:cNvCxnSpPr/>
          <p:nvPr/>
        </p:nvCxnSpPr>
        <p:spPr>
          <a:xfrm flipH="1" rot="10800000">
            <a:off x="5339825" y="3297437"/>
            <a:ext cx="525600" cy="316500"/>
          </a:xfrm>
          <a:prstGeom prst="curvedConnector3">
            <a:avLst>
              <a:gd fmla="val 50000" name="adj1"/>
            </a:avLst>
          </a:prstGeom>
          <a:noFill/>
          <a:ln cap="flat" cmpd="sng" w="38100">
            <a:solidFill>
              <a:srgbClr val="FFFFFF"/>
            </a:solidFill>
            <a:prstDash val="solid"/>
            <a:round/>
            <a:headEnd len="lg" w="lg" type="none"/>
            <a:tailEnd len="lg" w="lg" type="triangl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pic>
        <p:nvPicPr>
          <p:cNvPr id="167" name="Shape 167"/>
          <p:cNvPicPr preferRelativeResize="0"/>
          <p:nvPr/>
        </p:nvPicPr>
        <p:blipFill>
          <a:blip r:embed="rId3">
            <a:alphaModFix/>
          </a:blip>
          <a:stretch>
            <a:fillRect/>
          </a:stretch>
        </p:blipFill>
        <p:spPr>
          <a:xfrm>
            <a:off x="2582924" y="303312"/>
            <a:ext cx="3870549" cy="45368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pic>
        <p:nvPicPr>
          <p:cNvPr id="172" name="Shape 172"/>
          <p:cNvPicPr preferRelativeResize="0"/>
          <p:nvPr/>
        </p:nvPicPr>
        <p:blipFill>
          <a:blip r:embed="rId3">
            <a:alphaModFix/>
          </a:blip>
          <a:stretch>
            <a:fillRect/>
          </a:stretch>
        </p:blipFill>
        <p:spPr>
          <a:xfrm>
            <a:off x="2259774" y="297749"/>
            <a:ext cx="4471574" cy="4458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grpSp>
        <p:nvGrpSpPr>
          <p:cNvPr id="177" name="Shape 177"/>
          <p:cNvGrpSpPr/>
          <p:nvPr/>
        </p:nvGrpSpPr>
        <p:grpSpPr>
          <a:xfrm>
            <a:off x="2101729" y="197227"/>
            <a:ext cx="4701456" cy="4663400"/>
            <a:chOff x="4528150" y="696625"/>
            <a:chExt cx="3669000" cy="3471600"/>
          </a:xfrm>
        </p:grpSpPr>
        <p:sp>
          <p:nvSpPr>
            <p:cNvPr id="178" name="Shape 178"/>
            <p:cNvSpPr/>
            <p:nvPr/>
          </p:nvSpPr>
          <p:spPr>
            <a:xfrm>
              <a:off x="4528150" y="696625"/>
              <a:ext cx="3669000" cy="34716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179" name="Shape 179"/>
            <p:cNvPicPr preferRelativeResize="0"/>
            <p:nvPr/>
          </p:nvPicPr>
          <p:blipFill>
            <a:blip r:embed="rId3">
              <a:alphaModFix/>
            </a:blip>
            <a:stretch>
              <a:fillRect/>
            </a:stretch>
          </p:blipFill>
          <p:spPr>
            <a:xfrm>
              <a:off x="4693512" y="769162"/>
              <a:ext cx="3338224" cy="3338224"/>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Shape 184"/>
          <p:cNvSpPr txBox="1"/>
          <p:nvPr>
            <p:ph idx="1" type="body"/>
          </p:nvPr>
        </p:nvSpPr>
        <p:spPr>
          <a:xfrm>
            <a:off x="2605800" y="1298475"/>
            <a:ext cx="3932400" cy="906600"/>
          </a:xfrm>
          <a:prstGeom prst="rect">
            <a:avLst/>
          </a:prstGeom>
        </p:spPr>
        <p:txBody>
          <a:bodyPr anchorCtr="0" anchor="t" bIns="91425" lIns="91425" rIns="91425" tIns="91425">
            <a:noAutofit/>
          </a:bodyPr>
          <a:lstStyle/>
          <a:p>
            <a:pPr lvl="0" rtl="0" algn="ctr">
              <a:spcBef>
                <a:spcPts val="0"/>
              </a:spcBef>
              <a:buNone/>
            </a:pPr>
            <a:r>
              <a:rPr lang="en" sz="4800">
                <a:solidFill>
                  <a:srgbClr val="FFFFFF"/>
                </a:solidFill>
              </a:rPr>
              <a:t>Neural Networks</a:t>
            </a:r>
          </a:p>
          <a:p>
            <a:pPr lvl="0" rtl="0" algn="ctr">
              <a:spcBef>
                <a:spcPts val="0"/>
              </a:spcBef>
              <a:buNone/>
            </a:pPr>
            <a:r>
              <a:t/>
            </a:r>
            <a:endParaRPr sz="4800">
              <a:solidFill>
                <a:srgbClr val="FFFFFF"/>
              </a:solidFill>
            </a:endParaRPr>
          </a:p>
          <a:p>
            <a:pPr lvl="0" rtl="0" algn="ctr">
              <a:spcBef>
                <a:spcPts val="0"/>
              </a:spcBef>
              <a:buNone/>
            </a:pPr>
            <a:r>
              <a:t/>
            </a:r>
            <a:endParaRPr sz="4800">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grpSp>
        <p:nvGrpSpPr>
          <p:cNvPr id="189" name="Shape 189"/>
          <p:cNvGrpSpPr/>
          <p:nvPr/>
        </p:nvGrpSpPr>
        <p:grpSpPr>
          <a:xfrm>
            <a:off x="1953178" y="3599"/>
            <a:ext cx="5154971" cy="5143563"/>
            <a:chOff x="4744925" y="872575"/>
            <a:chExt cx="3774600" cy="3681600"/>
          </a:xfrm>
        </p:grpSpPr>
        <p:sp>
          <p:nvSpPr>
            <p:cNvPr id="190" name="Shape 190"/>
            <p:cNvSpPr/>
            <p:nvPr/>
          </p:nvSpPr>
          <p:spPr>
            <a:xfrm>
              <a:off x="4744925" y="872575"/>
              <a:ext cx="3774600" cy="36816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191" name="Shape 191"/>
            <p:cNvPicPr preferRelativeResize="0"/>
            <p:nvPr/>
          </p:nvPicPr>
          <p:blipFill>
            <a:blip r:embed="rId3">
              <a:alphaModFix/>
            </a:blip>
            <a:stretch>
              <a:fillRect/>
            </a:stretch>
          </p:blipFill>
          <p:spPr>
            <a:xfrm>
              <a:off x="5211674" y="1005175"/>
              <a:ext cx="2841095" cy="3416398"/>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Shape 196"/>
          <p:cNvSpPr txBox="1"/>
          <p:nvPr>
            <p:ph idx="1" type="body"/>
          </p:nvPr>
        </p:nvSpPr>
        <p:spPr>
          <a:xfrm>
            <a:off x="311700" y="549200"/>
            <a:ext cx="8131200" cy="3913800"/>
          </a:xfrm>
          <a:prstGeom prst="rect">
            <a:avLst/>
          </a:prstGeom>
        </p:spPr>
        <p:txBody>
          <a:bodyPr anchorCtr="0" anchor="t" bIns="91425" lIns="91425" rIns="91425" tIns="91425">
            <a:noAutofit/>
          </a:bodyPr>
          <a:lstStyle/>
          <a:p>
            <a:pPr lvl="0" rtl="0" algn="ctr">
              <a:spcBef>
                <a:spcPts val="0"/>
              </a:spcBef>
              <a:buNone/>
            </a:pPr>
            <a:r>
              <a:t/>
            </a:r>
            <a:endParaRPr sz="2400">
              <a:solidFill>
                <a:srgbClr val="999999"/>
              </a:solidFill>
              <a:latin typeface="Calibri"/>
              <a:ea typeface="Calibri"/>
              <a:cs typeface="Calibri"/>
              <a:sym typeface="Calibri"/>
            </a:endParaRPr>
          </a:p>
          <a:p>
            <a:pPr lvl="0" rtl="0" algn="ctr">
              <a:spcBef>
                <a:spcPts val="0"/>
              </a:spcBef>
              <a:buNone/>
            </a:pPr>
            <a:r>
              <a:t/>
            </a:r>
            <a:endParaRPr sz="2400">
              <a:solidFill>
                <a:srgbClr val="999999"/>
              </a:solidFill>
              <a:latin typeface="Calibri"/>
              <a:ea typeface="Calibri"/>
              <a:cs typeface="Calibri"/>
              <a:sym typeface="Calibri"/>
            </a:endParaRPr>
          </a:p>
          <a:p>
            <a:pPr lvl="0" rtl="0" algn="ctr">
              <a:spcBef>
                <a:spcPts val="0"/>
              </a:spcBef>
              <a:buNone/>
            </a:pPr>
            <a:r>
              <a:t/>
            </a:r>
            <a:endParaRPr/>
          </a:p>
        </p:txBody>
      </p:sp>
      <p:grpSp>
        <p:nvGrpSpPr>
          <p:cNvPr id="197" name="Shape 197"/>
          <p:cNvGrpSpPr/>
          <p:nvPr/>
        </p:nvGrpSpPr>
        <p:grpSpPr>
          <a:xfrm>
            <a:off x="496227" y="482723"/>
            <a:ext cx="8044191" cy="4002223"/>
            <a:chOff x="1488050" y="1317420"/>
            <a:chExt cx="6106575" cy="2384404"/>
          </a:xfrm>
        </p:grpSpPr>
        <p:pic>
          <p:nvPicPr>
            <p:cNvPr id="198" name="Shape 198"/>
            <p:cNvPicPr preferRelativeResize="0"/>
            <p:nvPr/>
          </p:nvPicPr>
          <p:blipFill>
            <a:blip r:embed="rId3">
              <a:alphaModFix/>
            </a:blip>
            <a:stretch>
              <a:fillRect/>
            </a:stretch>
          </p:blipFill>
          <p:spPr>
            <a:xfrm>
              <a:off x="1488050" y="1317420"/>
              <a:ext cx="1805574" cy="2377349"/>
            </a:xfrm>
            <a:prstGeom prst="rect">
              <a:avLst/>
            </a:prstGeom>
            <a:noFill/>
            <a:ln>
              <a:noFill/>
            </a:ln>
          </p:spPr>
        </p:pic>
        <p:pic>
          <p:nvPicPr>
            <p:cNvPr descr="Screen Shot 2016-09-19 at 9.23.37 PM.png" id="199" name="Shape 199"/>
            <p:cNvPicPr preferRelativeResize="0"/>
            <p:nvPr/>
          </p:nvPicPr>
          <p:blipFill>
            <a:blip r:embed="rId4">
              <a:alphaModFix/>
            </a:blip>
            <a:stretch>
              <a:fillRect/>
            </a:stretch>
          </p:blipFill>
          <p:spPr>
            <a:xfrm>
              <a:off x="3860825" y="1317425"/>
              <a:ext cx="3733800" cy="514350"/>
            </a:xfrm>
            <a:prstGeom prst="rect">
              <a:avLst/>
            </a:prstGeom>
            <a:noFill/>
            <a:ln>
              <a:noFill/>
            </a:ln>
          </p:spPr>
        </p:pic>
        <p:pic>
          <p:nvPicPr>
            <p:cNvPr descr="Screen Shot 2016-09-19 at 9.24.57 PM.png" id="200" name="Shape 200"/>
            <p:cNvPicPr preferRelativeResize="0"/>
            <p:nvPr/>
          </p:nvPicPr>
          <p:blipFill>
            <a:blip r:embed="rId5">
              <a:alphaModFix/>
            </a:blip>
            <a:stretch>
              <a:fillRect/>
            </a:stretch>
          </p:blipFill>
          <p:spPr>
            <a:xfrm>
              <a:off x="3860825" y="1983250"/>
              <a:ext cx="3733800" cy="1718575"/>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pic>
        <p:nvPicPr>
          <p:cNvPr id="205" name="Shape 205"/>
          <p:cNvPicPr preferRelativeResize="0"/>
          <p:nvPr/>
        </p:nvPicPr>
        <p:blipFill>
          <a:blip r:embed="rId3">
            <a:alphaModFix/>
          </a:blip>
          <a:stretch>
            <a:fillRect/>
          </a:stretch>
        </p:blipFill>
        <p:spPr>
          <a:xfrm>
            <a:off x="0" y="-9050"/>
            <a:ext cx="9144000" cy="514351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Shape 210"/>
          <p:cNvSpPr/>
          <p:nvPr/>
        </p:nvSpPr>
        <p:spPr>
          <a:xfrm>
            <a:off x="3504075" y="310000"/>
            <a:ext cx="5537700" cy="4374300"/>
          </a:xfrm>
          <a:prstGeom prst="ellipse">
            <a:avLst/>
          </a:prstGeom>
          <a:solidFill>
            <a:srgbClr val="CC4125"/>
          </a:solidFill>
          <a:ln>
            <a:noFill/>
          </a:ln>
        </p:spPr>
        <p:txBody>
          <a:bodyPr anchorCtr="0" anchor="ctr" bIns="91425" lIns="91425" rIns="91425" tIns="91425">
            <a:noAutofit/>
          </a:bodyPr>
          <a:lstStyle/>
          <a:p>
            <a:pPr lvl="0">
              <a:spcBef>
                <a:spcPts val="0"/>
              </a:spcBef>
              <a:buNone/>
            </a:pPr>
            <a:r>
              <a:t/>
            </a:r>
            <a:endParaRPr/>
          </a:p>
        </p:txBody>
      </p:sp>
      <p:sp>
        <p:nvSpPr>
          <p:cNvPr id="211" name="Shape 211"/>
          <p:cNvSpPr/>
          <p:nvPr/>
        </p:nvSpPr>
        <p:spPr>
          <a:xfrm>
            <a:off x="4607700" y="711300"/>
            <a:ext cx="4247100" cy="3518100"/>
          </a:xfrm>
          <a:prstGeom prst="ellipse">
            <a:avLst/>
          </a:prstGeom>
          <a:solidFill>
            <a:srgbClr val="F9CB9C"/>
          </a:solidFill>
          <a:ln>
            <a:noFill/>
          </a:ln>
        </p:spPr>
        <p:txBody>
          <a:bodyPr anchorCtr="0" anchor="ctr" bIns="91425" lIns="91425" rIns="91425" tIns="91425">
            <a:noAutofit/>
          </a:bodyPr>
          <a:lstStyle/>
          <a:p>
            <a:pPr lvl="0">
              <a:spcBef>
                <a:spcPts val="0"/>
              </a:spcBef>
              <a:buNone/>
            </a:pPr>
            <a:r>
              <a:t/>
            </a:r>
            <a:endParaRPr/>
          </a:p>
        </p:txBody>
      </p:sp>
      <p:sp>
        <p:nvSpPr>
          <p:cNvPr id="212" name="Shape 212"/>
          <p:cNvSpPr/>
          <p:nvPr/>
        </p:nvSpPr>
        <p:spPr>
          <a:xfrm>
            <a:off x="6652425" y="1910000"/>
            <a:ext cx="1849500" cy="1893000"/>
          </a:xfrm>
          <a:prstGeom prst="ellipse">
            <a:avLst/>
          </a:prstGeom>
          <a:solidFill>
            <a:srgbClr val="93C47D"/>
          </a:solidFill>
          <a:ln>
            <a:noFill/>
          </a:ln>
        </p:spPr>
        <p:txBody>
          <a:bodyPr anchorCtr="0" anchor="ctr" bIns="91425" lIns="91425" rIns="91425" tIns="91425">
            <a:noAutofit/>
          </a:bodyPr>
          <a:lstStyle/>
          <a:p>
            <a:pPr lvl="0">
              <a:spcBef>
                <a:spcPts val="0"/>
              </a:spcBef>
              <a:buNone/>
            </a:pPr>
            <a:r>
              <a:t/>
            </a:r>
            <a:endParaRPr/>
          </a:p>
        </p:txBody>
      </p:sp>
      <p:pic>
        <p:nvPicPr>
          <p:cNvPr descr="LOGO-B-01.png" id="213" name="Shape 213"/>
          <p:cNvPicPr preferRelativeResize="0"/>
          <p:nvPr/>
        </p:nvPicPr>
        <p:blipFill>
          <a:blip r:embed="rId3">
            <a:alphaModFix/>
          </a:blip>
          <a:stretch>
            <a:fillRect/>
          </a:stretch>
        </p:blipFill>
        <p:spPr>
          <a:xfrm>
            <a:off x="311700" y="4462999"/>
            <a:ext cx="1654925" cy="420399"/>
          </a:xfrm>
          <a:prstGeom prst="rect">
            <a:avLst/>
          </a:prstGeom>
          <a:noFill/>
          <a:ln>
            <a:noFill/>
          </a:ln>
        </p:spPr>
      </p:pic>
      <p:sp>
        <p:nvSpPr>
          <p:cNvPr id="214" name="Shape 214"/>
          <p:cNvSpPr txBox="1"/>
          <p:nvPr/>
        </p:nvSpPr>
        <p:spPr>
          <a:xfrm>
            <a:off x="225349" y="1847275"/>
            <a:ext cx="1654800" cy="426900"/>
          </a:xfrm>
          <a:prstGeom prst="rect">
            <a:avLst/>
          </a:prstGeom>
          <a:noFill/>
          <a:ln>
            <a:noFill/>
          </a:ln>
        </p:spPr>
        <p:txBody>
          <a:bodyPr anchorCtr="0" anchor="t" bIns="91425" lIns="91425" rIns="91425" tIns="91425">
            <a:noAutofit/>
          </a:bodyPr>
          <a:lstStyle/>
          <a:p>
            <a:pPr lvl="0" rtl="0" algn="ctr">
              <a:spcBef>
                <a:spcPts val="0"/>
              </a:spcBef>
              <a:buNone/>
            </a:pPr>
            <a:r>
              <a:rPr b="1" lang="en" sz="1500">
                <a:solidFill>
                  <a:srgbClr val="6FA8DC"/>
                </a:solidFill>
              </a:rPr>
              <a:t>Artificial Intelligence (AI)</a:t>
            </a:r>
          </a:p>
        </p:txBody>
      </p:sp>
      <p:sp>
        <p:nvSpPr>
          <p:cNvPr id="215" name="Shape 215"/>
          <p:cNvSpPr txBox="1"/>
          <p:nvPr/>
        </p:nvSpPr>
        <p:spPr>
          <a:xfrm>
            <a:off x="2090724" y="1960600"/>
            <a:ext cx="1480200" cy="426900"/>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FFFFFF"/>
                </a:solidFill>
              </a:rPr>
              <a:t>Narrow or Weak AI</a:t>
            </a:r>
          </a:p>
        </p:txBody>
      </p:sp>
      <p:sp>
        <p:nvSpPr>
          <p:cNvPr id="216" name="Shape 216"/>
          <p:cNvSpPr txBox="1"/>
          <p:nvPr/>
        </p:nvSpPr>
        <p:spPr>
          <a:xfrm>
            <a:off x="3282370" y="2007125"/>
            <a:ext cx="1654800" cy="4269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None/>
            </a:pPr>
            <a:r>
              <a:rPr b="1" lang="en" sz="1500">
                <a:solidFill>
                  <a:srgbClr val="FFFFFF"/>
                </a:solidFill>
              </a:rPr>
              <a:t>Machine Learning</a:t>
            </a:r>
          </a:p>
        </p:txBody>
      </p:sp>
      <p:sp>
        <p:nvSpPr>
          <p:cNvPr id="217" name="Shape 217"/>
          <p:cNvSpPr txBox="1"/>
          <p:nvPr/>
        </p:nvSpPr>
        <p:spPr>
          <a:xfrm>
            <a:off x="4989469" y="1167600"/>
            <a:ext cx="1480200" cy="426900"/>
          </a:xfrm>
          <a:prstGeom prst="rect">
            <a:avLst/>
          </a:prstGeom>
          <a:noFill/>
          <a:ln>
            <a:noFill/>
          </a:ln>
        </p:spPr>
        <p:txBody>
          <a:bodyPr anchorCtr="0" anchor="t" bIns="91425" lIns="91425" rIns="91425" tIns="91425">
            <a:noAutofit/>
          </a:bodyPr>
          <a:lstStyle/>
          <a:p>
            <a:pPr lvl="0" rtl="0" algn="ctr">
              <a:spcBef>
                <a:spcPts val="0"/>
              </a:spcBef>
              <a:buNone/>
            </a:pPr>
            <a:r>
              <a:rPr b="1" lang="en"/>
              <a:t>Supervised Learning</a:t>
            </a:r>
          </a:p>
        </p:txBody>
      </p:sp>
      <p:sp>
        <p:nvSpPr>
          <p:cNvPr id="218" name="Shape 218"/>
          <p:cNvSpPr txBox="1"/>
          <p:nvPr/>
        </p:nvSpPr>
        <p:spPr>
          <a:xfrm>
            <a:off x="4989470" y="3042100"/>
            <a:ext cx="1560600" cy="426900"/>
          </a:xfrm>
          <a:prstGeom prst="rect">
            <a:avLst/>
          </a:prstGeom>
          <a:noFill/>
          <a:ln>
            <a:noFill/>
          </a:ln>
        </p:spPr>
        <p:txBody>
          <a:bodyPr anchorCtr="0" anchor="t" bIns="91425" lIns="91425" rIns="91425" tIns="91425">
            <a:noAutofit/>
          </a:bodyPr>
          <a:lstStyle/>
          <a:p>
            <a:pPr lvl="0" rtl="0" algn="ctr">
              <a:spcBef>
                <a:spcPts val="0"/>
              </a:spcBef>
              <a:buNone/>
            </a:pPr>
            <a:r>
              <a:rPr b="1" lang="en"/>
              <a:t>Unsupervised Learning</a:t>
            </a:r>
          </a:p>
        </p:txBody>
      </p:sp>
      <p:sp>
        <p:nvSpPr>
          <p:cNvPr id="219" name="Shape 219"/>
          <p:cNvSpPr txBox="1"/>
          <p:nvPr/>
        </p:nvSpPr>
        <p:spPr>
          <a:xfrm>
            <a:off x="4989462" y="2157500"/>
            <a:ext cx="1494300" cy="4269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None/>
            </a:pPr>
            <a:r>
              <a:rPr b="1" lang="en" sz="1500">
                <a:solidFill>
                  <a:srgbClr val="CC4125"/>
                </a:solidFill>
              </a:rPr>
              <a:t>Algorithms</a:t>
            </a:r>
          </a:p>
        </p:txBody>
      </p:sp>
      <p:sp>
        <p:nvSpPr>
          <p:cNvPr id="220" name="Shape 220"/>
          <p:cNvSpPr txBox="1"/>
          <p:nvPr/>
        </p:nvSpPr>
        <p:spPr>
          <a:xfrm>
            <a:off x="6869069" y="2040025"/>
            <a:ext cx="1347600" cy="4269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None/>
            </a:pPr>
            <a:r>
              <a:rPr b="1" lang="en" sz="1500"/>
              <a:t>Artificial Neural Networks</a:t>
            </a:r>
          </a:p>
        </p:txBody>
      </p:sp>
      <p:sp>
        <p:nvSpPr>
          <p:cNvPr id="221" name="Shape 221"/>
          <p:cNvSpPr txBox="1"/>
          <p:nvPr/>
        </p:nvSpPr>
        <p:spPr>
          <a:xfrm>
            <a:off x="6930918" y="3127700"/>
            <a:ext cx="1247400" cy="4269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None/>
            </a:pPr>
            <a:r>
              <a:rPr b="1" lang="en" sz="1500">
                <a:solidFill>
                  <a:srgbClr val="CC4125"/>
                </a:solidFill>
              </a:rPr>
              <a:t>Deep Learning</a:t>
            </a:r>
          </a:p>
        </p:txBody>
      </p:sp>
      <p:cxnSp>
        <p:nvCxnSpPr>
          <p:cNvPr id="222" name="Shape 222"/>
          <p:cNvCxnSpPr>
            <a:endCxn id="221" idx="0"/>
          </p:cNvCxnSpPr>
          <p:nvPr/>
        </p:nvCxnSpPr>
        <p:spPr>
          <a:xfrm>
            <a:off x="7545318" y="2855600"/>
            <a:ext cx="9300" cy="272100"/>
          </a:xfrm>
          <a:prstGeom prst="straightConnector1">
            <a:avLst/>
          </a:prstGeom>
          <a:noFill/>
          <a:ln cap="flat" cmpd="sng" w="28575">
            <a:solidFill>
              <a:srgbClr val="000000"/>
            </a:solidFill>
            <a:prstDash val="solid"/>
            <a:round/>
            <a:headEnd len="lg" w="lg" type="none"/>
            <a:tailEnd len="lg" w="lg" type="triangle"/>
          </a:ln>
        </p:spPr>
      </p:cxnSp>
      <p:cxnSp>
        <p:nvCxnSpPr>
          <p:cNvPr id="223" name="Shape 223"/>
          <p:cNvCxnSpPr>
            <a:stCxn id="219" idx="0"/>
          </p:cNvCxnSpPr>
          <p:nvPr/>
        </p:nvCxnSpPr>
        <p:spPr>
          <a:xfrm rot="10800000">
            <a:off x="5727312" y="1748000"/>
            <a:ext cx="9300" cy="409500"/>
          </a:xfrm>
          <a:prstGeom prst="straightConnector1">
            <a:avLst/>
          </a:prstGeom>
          <a:noFill/>
          <a:ln cap="flat" cmpd="sng" w="28575">
            <a:solidFill>
              <a:srgbClr val="000000"/>
            </a:solidFill>
            <a:prstDash val="solid"/>
            <a:round/>
            <a:headEnd len="lg" w="lg" type="none"/>
            <a:tailEnd len="lg" w="lg" type="triangle"/>
          </a:ln>
        </p:spPr>
      </p:cxnSp>
      <p:cxnSp>
        <p:nvCxnSpPr>
          <p:cNvPr id="224" name="Shape 224"/>
          <p:cNvCxnSpPr/>
          <p:nvPr/>
        </p:nvCxnSpPr>
        <p:spPr>
          <a:xfrm>
            <a:off x="5764362" y="2622750"/>
            <a:ext cx="10800" cy="381000"/>
          </a:xfrm>
          <a:prstGeom prst="straightConnector1">
            <a:avLst/>
          </a:prstGeom>
          <a:noFill/>
          <a:ln cap="flat" cmpd="sng" w="28575">
            <a:solidFill>
              <a:srgbClr val="000000"/>
            </a:solidFill>
            <a:prstDash val="solid"/>
            <a:round/>
            <a:headEnd len="lg" w="lg" type="none"/>
            <a:tailEnd len="lg" w="lg" type="triangle"/>
          </a:ln>
        </p:spPr>
      </p:cxnSp>
      <p:cxnSp>
        <p:nvCxnSpPr>
          <p:cNvPr id="225" name="Shape 225"/>
          <p:cNvCxnSpPr/>
          <p:nvPr/>
        </p:nvCxnSpPr>
        <p:spPr>
          <a:xfrm rot="10800000">
            <a:off x="1076137" y="1155500"/>
            <a:ext cx="10500" cy="668700"/>
          </a:xfrm>
          <a:prstGeom prst="straightConnector1">
            <a:avLst/>
          </a:prstGeom>
          <a:noFill/>
          <a:ln cap="flat" cmpd="sng" w="28575">
            <a:solidFill>
              <a:srgbClr val="FFFFFF"/>
            </a:solidFill>
            <a:prstDash val="solid"/>
            <a:round/>
            <a:headEnd len="lg" w="lg" type="none"/>
            <a:tailEnd len="lg" w="lg" type="triangle"/>
          </a:ln>
        </p:spPr>
      </p:cxnSp>
      <p:sp>
        <p:nvSpPr>
          <p:cNvPr id="226" name="Shape 226"/>
          <p:cNvSpPr/>
          <p:nvPr/>
        </p:nvSpPr>
        <p:spPr>
          <a:xfrm>
            <a:off x="156649" y="239800"/>
            <a:ext cx="1849500" cy="845532"/>
          </a:xfrm>
          <a:prstGeom prst="cloud">
            <a:avLst/>
          </a:prstGeom>
          <a:solidFill>
            <a:srgbClr val="9FC5E8"/>
          </a:solidFill>
          <a:ln>
            <a:noFill/>
          </a:ln>
        </p:spPr>
        <p:txBody>
          <a:bodyPr anchorCtr="0" anchor="ctr" bIns="91425" lIns="91425" rIns="91425" tIns="91425">
            <a:noAutofit/>
          </a:bodyPr>
          <a:lstStyle/>
          <a:p>
            <a:pPr lvl="0" rtl="0" algn="ctr">
              <a:spcBef>
                <a:spcPts val="0"/>
              </a:spcBef>
              <a:buNone/>
            </a:pPr>
            <a:r>
              <a:rPr b="1" lang="en"/>
              <a:t>General or Strong AI</a:t>
            </a:r>
          </a:p>
        </p:txBody>
      </p:sp>
      <p:cxnSp>
        <p:nvCxnSpPr>
          <p:cNvPr id="227" name="Shape 227"/>
          <p:cNvCxnSpPr/>
          <p:nvPr/>
        </p:nvCxnSpPr>
        <p:spPr>
          <a:xfrm>
            <a:off x="1858700" y="2272375"/>
            <a:ext cx="461400" cy="4200"/>
          </a:xfrm>
          <a:prstGeom prst="straightConnector1">
            <a:avLst/>
          </a:prstGeom>
          <a:noFill/>
          <a:ln cap="flat" cmpd="sng" w="28575">
            <a:solidFill>
              <a:srgbClr val="FFFFFF"/>
            </a:solidFill>
            <a:prstDash val="solid"/>
            <a:round/>
            <a:headEnd len="lg" w="lg" type="none"/>
            <a:tailEnd len="lg" w="lg"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Shape 232"/>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lgn="ctr">
              <a:spcBef>
                <a:spcPts val="0"/>
              </a:spcBef>
              <a:buNone/>
            </a:pPr>
            <a:r>
              <a:rPr lang="en" sz="4800">
                <a:solidFill>
                  <a:srgbClr val="FFFFFF"/>
                </a:solidFill>
              </a:rPr>
              <a:t>What are companies using ML for?</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pic>
        <p:nvPicPr>
          <p:cNvPr id="237" name="Shape 237"/>
          <p:cNvPicPr preferRelativeResize="0"/>
          <p:nvPr/>
        </p:nvPicPr>
        <p:blipFill>
          <a:blip r:embed="rId3">
            <a:alphaModFix/>
          </a:blip>
          <a:stretch>
            <a:fillRect/>
          </a:stretch>
        </p:blipFill>
        <p:spPr>
          <a:xfrm>
            <a:off x="676275" y="495300"/>
            <a:ext cx="2571750" cy="990600"/>
          </a:xfrm>
          <a:prstGeom prst="rect">
            <a:avLst/>
          </a:prstGeom>
          <a:noFill/>
          <a:ln>
            <a:noFill/>
          </a:ln>
        </p:spPr>
      </p:pic>
      <p:pic>
        <p:nvPicPr>
          <p:cNvPr id="238" name="Shape 238"/>
          <p:cNvPicPr preferRelativeResize="0"/>
          <p:nvPr/>
        </p:nvPicPr>
        <p:blipFill>
          <a:blip r:embed="rId4">
            <a:alphaModFix/>
          </a:blip>
          <a:stretch>
            <a:fillRect/>
          </a:stretch>
        </p:blipFill>
        <p:spPr>
          <a:xfrm>
            <a:off x="2776537" y="2024076"/>
            <a:ext cx="2333625" cy="880413"/>
          </a:xfrm>
          <a:prstGeom prst="rect">
            <a:avLst/>
          </a:prstGeom>
          <a:noFill/>
          <a:ln>
            <a:noFill/>
          </a:ln>
        </p:spPr>
      </p:pic>
      <p:pic>
        <p:nvPicPr>
          <p:cNvPr id="239" name="Shape 239"/>
          <p:cNvPicPr preferRelativeResize="0"/>
          <p:nvPr/>
        </p:nvPicPr>
        <p:blipFill>
          <a:blip r:embed="rId5">
            <a:alphaModFix/>
          </a:blip>
          <a:stretch>
            <a:fillRect/>
          </a:stretch>
        </p:blipFill>
        <p:spPr>
          <a:xfrm>
            <a:off x="5595936" y="3290274"/>
            <a:ext cx="2333625" cy="102838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pic>
        <p:nvPicPr>
          <p:cNvPr id="78" name="Shape 78"/>
          <p:cNvPicPr preferRelativeResize="0"/>
          <p:nvPr/>
        </p:nvPicPr>
        <p:blipFill>
          <a:blip r:embed="rId3">
            <a:alphaModFix/>
          </a:blip>
          <a:stretch>
            <a:fillRect/>
          </a:stretch>
        </p:blipFill>
        <p:spPr>
          <a:xfrm>
            <a:off x="2666950" y="1401475"/>
            <a:ext cx="3422975" cy="1954498"/>
          </a:xfrm>
          <a:prstGeom prst="rect">
            <a:avLst/>
          </a:prstGeom>
          <a:noFill/>
          <a:ln>
            <a:noFill/>
          </a:ln>
        </p:spPr>
      </p:pic>
      <p:pic>
        <p:nvPicPr>
          <p:cNvPr id="79" name="Shape 79"/>
          <p:cNvPicPr preferRelativeResize="0"/>
          <p:nvPr/>
        </p:nvPicPr>
        <p:blipFill>
          <a:blip r:embed="rId4">
            <a:alphaModFix/>
          </a:blip>
          <a:stretch>
            <a:fillRect/>
          </a:stretch>
        </p:blipFill>
        <p:spPr>
          <a:xfrm>
            <a:off x="801900" y="245725"/>
            <a:ext cx="1572575" cy="1572575"/>
          </a:xfrm>
          <a:prstGeom prst="rect">
            <a:avLst/>
          </a:prstGeom>
          <a:noFill/>
          <a:ln>
            <a:noFill/>
          </a:ln>
        </p:spPr>
      </p:pic>
      <p:sp>
        <p:nvSpPr>
          <p:cNvPr id="80" name="Shape 80"/>
          <p:cNvSpPr txBox="1"/>
          <p:nvPr/>
        </p:nvSpPr>
        <p:spPr>
          <a:xfrm>
            <a:off x="4294950" y="3669650"/>
            <a:ext cx="4287600" cy="500100"/>
          </a:xfrm>
          <a:prstGeom prst="rect">
            <a:avLst/>
          </a:prstGeom>
          <a:noFill/>
          <a:ln>
            <a:noFill/>
          </a:ln>
        </p:spPr>
        <p:txBody>
          <a:bodyPr anchorCtr="0" anchor="t" bIns="91425" lIns="91425" rIns="91425" tIns="91425">
            <a:noAutofit/>
          </a:bodyPr>
          <a:lstStyle/>
          <a:p>
            <a:pPr lvl="0" algn="ctr">
              <a:spcBef>
                <a:spcPts val="0"/>
              </a:spcBef>
              <a:buNone/>
            </a:pPr>
            <a:r>
              <a:rPr b="1" lang="en" sz="2400">
                <a:solidFill>
                  <a:srgbClr val="FFFFFF"/>
                </a:solidFill>
                <a:latin typeface="Roboto Mono"/>
                <a:ea typeface="Roboto Mono"/>
                <a:cs typeface="Roboto Mono"/>
                <a:sym typeface="Roboto Mono"/>
              </a:rPr>
              <a:t>Temporally Recurrent Optimal Learning</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pic>
        <p:nvPicPr>
          <p:cNvPr id="244" name="Shape 244"/>
          <p:cNvPicPr preferRelativeResize="0"/>
          <p:nvPr/>
        </p:nvPicPr>
        <p:blipFill>
          <a:blip r:embed="rId3">
            <a:alphaModFix/>
          </a:blip>
          <a:stretch>
            <a:fillRect/>
          </a:stretch>
        </p:blipFill>
        <p:spPr>
          <a:xfrm>
            <a:off x="2455300" y="872699"/>
            <a:ext cx="2152925" cy="690450"/>
          </a:xfrm>
          <a:prstGeom prst="rect">
            <a:avLst/>
          </a:prstGeom>
          <a:noFill/>
          <a:ln>
            <a:noFill/>
          </a:ln>
        </p:spPr>
      </p:pic>
      <p:pic>
        <p:nvPicPr>
          <p:cNvPr id="245" name="Shape 245"/>
          <p:cNvPicPr preferRelativeResize="0"/>
          <p:nvPr/>
        </p:nvPicPr>
        <p:blipFill>
          <a:blip r:embed="rId4">
            <a:alphaModFix/>
          </a:blip>
          <a:stretch>
            <a:fillRect/>
          </a:stretch>
        </p:blipFill>
        <p:spPr>
          <a:xfrm>
            <a:off x="487525" y="2491372"/>
            <a:ext cx="4481600" cy="1944975"/>
          </a:xfrm>
          <a:prstGeom prst="rect">
            <a:avLst/>
          </a:prstGeom>
          <a:noFill/>
          <a:ln>
            <a:noFill/>
          </a:ln>
        </p:spPr>
      </p:pic>
      <p:pic>
        <p:nvPicPr>
          <p:cNvPr descr="Screen Shot 2017-07-06 at 5.15.45 PM.png" id="246" name="Shape 246"/>
          <p:cNvPicPr preferRelativeResize="0"/>
          <p:nvPr/>
        </p:nvPicPr>
        <p:blipFill>
          <a:blip r:embed="rId5">
            <a:alphaModFix/>
          </a:blip>
          <a:stretch>
            <a:fillRect/>
          </a:stretch>
        </p:blipFill>
        <p:spPr>
          <a:xfrm>
            <a:off x="5349079" y="1292974"/>
            <a:ext cx="3266046" cy="1944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Shape 251"/>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lgn="ctr">
              <a:spcBef>
                <a:spcPts val="0"/>
              </a:spcBef>
              <a:buNone/>
            </a:pPr>
            <a:r>
              <a:rPr lang="en" sz="4800">
                <a:solidFill>
                  <a:srgbClr val="FFFFFF"/>
                </a:solidFill>
              </a:rPr>
              <a:t>Applying Machine Learning</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grpSp>
        <p:nvGrpSpPr>
          <p:cNvPr id="256" name="Shape 256"/>
          <p:cNvGrpSpPr/>
          <p:nvPr/>
        </p:nvGrpSpPr>
        <p:grpSpPr>
          <a:xfrm>
            <a:off x="2335324" y="0"/>
            <a:ext cx="4032492" cy="5143500"/>
            <a:chOff x="2335324" y="0"/>
            <a:chExt cx="4032492" cy="5143500"/>
          </a:xfrm>
        </p:grpSpPr>
        <p:pic>
          <p:nvPicPr>
            <p:cNvPr id="257" name="Shape 257"/>
            <p:cNvPicPr preferRelativeResize="0"/>
            <p:nvPr/>
          </p:nvPicPr>
          <p:blipFill>
            <a:blip r:embed="rId3">
              <a:alphaModFix/>
            </a:blip>
            <a:stretch>
              <a:fillRect/>
            </a:stretch>
          </p:blipFill>
          <p:spPr>
            <a:xfrm>
              <a:off x="2335324" y="0"/>
              <a:ext cx="4032492" cy="5143500"/>
            </a:xfrm>
            <a:prstGeom prst="rect">
              <a:avLst/>
            </a:prstGeom>
            <a:noFill/>
            <a:ln>
              <a:noFill/>
            </a:ln>
          </p:spPr>
        </p:pic>
        <p:sp>
          <p:nvSpPr>
            <p:cNvPr id="258" name="Shape 258"/>
            <p:cNvSpPr/>
            <p:nvPr/>
          </p:nvSpPr>
          <p:spPr>
            <a:xfrm>
              <a:off x="2809725" y="4200875"/>
              <a:ext cx="1265700" cy="3624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grpSp>
        <p:nvGrpSpPr>
          <p:cNvPr id="263" name="Shape 263"/>
          <p:cNvGrpSpPr/>
          <p:nvPr/>
        </p:nvGrpSpPr>
        <p:grpSpPr>
          <a:xfrm>
            <a:off x="2131551" y="3463"/>
            <a:ext cx="4910294" cy="5143471"/>
            <a:chOff x="5016225" y="770150"/>
            <a:chExt cx="3185400" cy="3356700"/>
          </a:xfrm>
        </p:grpSpPr>
        <p:sp>
          <p:nvSpPr>
            <p:cNvPr id="264" name="Shape 264"/>
            <p:cNvSpPr/>
            <p:nvPr/>
          </p:nvSpPr>
          <p:spPr>
            <a:xfrm>
              <a:off x="5016225" y="770150"/>
              <a:ext cx="3185400" cy="33567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265" name="Shape 265"/>
            <p:cNvPicPr preferRelativeResize="0"/>
            <p:nvPr/>
          </p:nvPicPr>
          <p:blipFill>
            <a:blip r:embed="rId3">
              <a:alphaModFix/>
            </a:blip>
            <a:stretch>
              <a:fillRect/>
            </a:stretch>
          </p:blipFill>
          <p:spPr>
            <a:xfrm>
              <a:off x="5382175" y="1035874"/>
              <a:ext cx="2592924" cy="2887599"/>
            </a:xfrm>
            <a:prstGeom prst="rect">
              <a:avLst/>
            </a:prstGeom>
            <a:noFill/>
            <a:ln>
              <a:noFill/>
            </a:ln>
          </p:spPr>
        </p:pic>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pic>
        <p:nvPicPr>
          <p:cNvPr id="270" name="Shape 270"/>
          <p:cNvPicPr preferRelativeResize="0"/>
          <p:nvPr/>
        </p:nvPicPr>
        <p:blipFill>
          <a:blip r:embed="rId3">
            <a:alphaModFix/>
          </a:blip>
          <a:stretch>
            <a:fillRect/>
          </a:stretch>
        </p:blipFill>
        <p:spPr>
          <a:xfrm>
            <a:off x="1276374" y="802550"/>
            <a:ext cx="6641175" cy="36128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pic>
        <p:nvPicPr>
          <p:cNvPr id="275" name="Shape 275"/>
          <p:cNvPicPr preferRelativeResize="0"/>
          <p:nvPr/>
        </p:nvPicPr>
        <p:blipFill>
          <a:blip r:embed="rId3">
            <a:alphaModFix/>
          </a:blip>
          <a:stretch>
            <a:fillRect/>
          </a:stretch>
        </p:blipFill>
        <p:spPr>
          <a:xfrm>
            <a:off x="676275" y="495300"/>
            <a:ext cx="2571750" cy="990600"/>
          </a:xfrm>
          <a:prstGeom prst="rect">
            <a:avLst/>
          </a:prstGeom>
          <a:noFill/>
          <a:ln>
            <a:noFill/>
          </a:ln>
        </p:spPr>
      </p:pic>
      <p:pic>
        <p:nvPicPr>
          <p:cNvPr id="276" name="Shape 276"/>
          <p:cNvPicPr preferRelativeResize="0"/>
          <p:nvPr/>
        </p:nvPicPr>
        <p:blipFill>
          <a:blip r:embed="rId4">
            <a:alphaModFix/>
          </a:blip>
          <a:stretch>
            <a:fillRect/>
          </a:stretch>
        </p:blipFill>
        <p:spPr>
          <a:xfrm>
            <a:off x="2776537" y="2024076"/>
            <a:ext cx="2333625" cy="880413"/>
          </a:xfrm>
          <a:prstGeom prst="rect">
            <a:avLst/>
          </a:prstGeom>
          <a:noFill/>
          <a:ln>
            <a:noFill/>
          </a:ln>
        </p:spPr>
      </p:pic>
      <p:pic>
        <p:nvPicPr>
          <p:cNvPr id="277" name="Shape 277"/>
          <p:cNvPicPr preferRelativeResize="0"/>
          <p:nvPr/>
        </p:nvPicPr>
        <p:blipFill>
          <a:blip r:embed="rId5">
            <a:alphaModFix/>
          </a:blip>
          <a:stretch>
            <a:fillRect/>
          </a:stretch>
        </p:blipFill>
        <p:spPr>
          <a:xfrm>
            <a:off x="5595936" y="3290274"/>
            <a:ext cx="2333625" cy="102838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pic>
        <p:nvPicPr>
          <p:cNvPr id="282" name="Shape 282"/>
          <p:cNvPicPr preferRelativeResize="0"/>
          <p:nvPr/>
        </p:nvPicPr>
        <p:blipFill>
          <a:blip r:embed="rId3">
            <a:alphaModFix/>
          </a:blip>
          <a:stretch>
            <a:fillRect/>
          </a:stretch>
        </p:blipFill>
        <p:spPr>
          <a:xfrm>
            <a:off x="1806724" y="673600"/>
            <a:ext cx="5530549" cy="36833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Shape 287"/>
          <p:cNvSpPr txBox="1"/>
          <p:nvPr>
            <p:ph idx="1" type="body"/>
          </p:nvPr>
        </p:nvSpPr>
        <p:spPr>
          <a:xfrm>
            <a:off x="1369000" y="918625"/>
            <a:ext cx="6502500" cy="2607900"/>
          </a:xfrm>
          <a:prstGeom prst="rect">
            <a:avLst/>
          </a:prstGeom>
        </p:spPr>
        <p:txBody>
          <a:bodyPr anchorCtr="0" anchor="t" bIns="91425" lIns="91425" rIns="91425" tIns="91425">
            <a:noAutofit/>
          </a:bodyPr>
          <a:lstStyle/>
          <a:p>
            <a:pPr indent="0" lvl="0" marL="0" marR="0" rtl="0" algn="ctr">
              <a:lnSpc>
                <a:spcPct val="115000"/>
              </a:lnSpc>
              <a:spcBef>
                <a:spcPts val="0"/>
              </a:spcBef>
              <a:spcAft>
                <a:spcPts val="1600"/>
              </a:spcAft>
              <a:buNone/>
            </a:pPr>
            <a:r>
              <a:rPr lang="en" sz="3600"/>
              <a:t>What </a:t>
            </a:r>
            <a:r>
              <a:rPr lang="en" sz="3600">
                <a:solidFill>
                  <a:srgbClr val="CCCCCC"/>
                </a:solidFill>
              </a:rPr>
              <a:t>separates</a:t>
            </a:r>
            <a:r>
              <a:rPr lang="en" sz="3600"/>
              <a:t> a </a:t>
            </a:r>
            <a:r>
              <a:rPr b="1" lang="en" sz="3600">
                <a:solidFill>
                  <a:srgbClr val="FFFFFF"/>
                </a:solidFill>
              </a:rPr>
              <a:t>successful applied machine learning company</a:t>
            </a:r>
            <a:r>
              <a:rPr lang="en" sz="3600"/>
              <a:t> is often the novelty, quality and/or quantity of</a:t>
            </a:r>
            <a:r>
              <a:rPr b="1" lang="en" sz="3600">
                <a:solidFill>
                  <a:srgbClr val="FFFFFF"/>
                </a:solidFill>
              </a:rPr>
              <a:t> the data</a:t>
            </a:r>
            <a:r>
              <a:rPr lang="en" sz="3600"/>
              <a:t> they have access to.</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pic>
        <p:nvPicPr>
          <p:cNvPr descr="Screen Shot 2017-07-06 at 4.36.31 PM.png" id="292" name="Shape 292"/>
          <p:cNvPicPr preferRelativeResize="0"/>
          <p:nvPr/>
        </p:nvPicPr>
        <p:blipFill>
          <a:blip r:embed="rId3">
            <a:alphaModFix/>
          </a:blip>
          <a:stretch>
            <a:fillRect/>
          </a:stretch>
        </p:blipFill>
        <p:spPr>
          <a:xfrm>
            <a:off x="297749" y="522123"/>
            <a:ext cx="6032599" cy="1917025"/>
          </a:xfrm>
          <a:prstGeom prst="rect">
            <a:avLst/>
          </a:prstGeom>
          <a:noFill/>
          <a:ln>
            <a:noFill/>
          </a:ln>
        </p:spPr>
      </p:pic>
      <p:sp>
        <p:nvSpPr>
          <p:cNvPr id="293" name="Shape 293"/>
          <p:cNvSpPr txBox="1"/>
          <p:nvPr/>
        </p:nvSpPr>
        <p:spPr>
          <a:xfrm>
            <a:off x="3386875" y="2836025"/>
            <a:ext cx="4287600" cy="500100"/>
          </a:xfrm>
          <a:prstGeom prst="rect">
            <a:avLst/>
          </a:prstGeom>
          <a:noFill/>
          <a:ln>
            <a:noFill/>
          </a:ln>
        </p:spPr>
        <p:txBody>
          <a:bodyPr anchorCtr="0" anchor="t" bIns="91425" lIns="91425" rIns="91425" tIns="91425">
            <a:noAutofit/>
          </a:bodyPr>
          <a:lstStyle/>
          <a:p>
            <a:pPr lvl="0" algn="ctr">
              <a:spcBef>
                <a:spcPts val="0"/>
              </a:spcBef>
              <a:buNone/>
            </a:pPr>
            <a:r>
              <a:rPr b="1" lang="en" sz="1800">
                <a:solidFill>
                  <a:srgbClr val="FFFFFF"/>
                </a:solidFill>
                <a:latin typeface="Roboto Mono"/>
                <a:ea typeface="Roboto Mono"/>
                <a:cs typeface="Roboto Mono"/>
                <a:sym typeface="Roboto Mono"/>
              </a:rPr>
              <a:t>“The delay comes from a handful of issues with the service but is driven by a lack of usage data that's ultimately required for the machine learning systems to work at their full potential”</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Shape 298"/>
          <p:cNvSpPr txBox="1"/>
          <p:nvPr>
            <p:ph idx="1" type="body"/>
          </p:nvPr>
        </p:nvSpPr>
        <p:spPr>
          <a:xfrm>
            <a:off x="140662" y="378950"/>
            <a:ext cx="8520600" cy="3416400"/>
          </a:xfrm>
          <a:prstGeom prst="rect">
            <a:avLst/>
          </a:prstGeom>
        </p:spPr>
        <p:txBody>
          <a:bodyPr anchorCtr="0" anchor="t" bIns="91425" lIns="91425" rIns="91425" tIns="91425">
            <a:noAutofit/>
          </a:bodyPr>
          <a:lstStyle/>
          <a:p>
            <a:pPr lvl="0" rtl="0" algn="ctr">
              <a:spcBef>
                <a:spcPts val="0"/>
              </a:spcBef>
              <a:buNone/>
            </a:pPr>
            <a:r>
              <a:rPr lang="en" sz="4800">
                <a:solidFill>
                  <a:srgbClr val="FFFFFF"/>
                </a:solidFill>
              </a:rPr>
              <a:t>Rever + AI</a:t>
            </a:r>
          </a:p>
          <a:p>
            <a:pPr lvl="0" rtl="0" algn="ctr">
              <a:spcBef>
                <a:spcPts val="0"/>
              </a:spcBef>
              <a:buNone/>
            </a:pPr>
            <a:r>
              <a:rPr lang="en" sz="4800">
                <a:solidFill>
                  <a:srgbClr val="FFFFFF"/>
                </a:solidFill>
              </a:rPr>
              <a:t>What are we doing?</a:t>
            </a:r>
          </a:p>
        </p:txBody>
      </p:sp>
      <p:pic>
        <p:nvPicPr>
          <p:cNvPr descr="LOGO-B-01.png" id="299" name="Shape 299"/>
          <p:cNvPicPr preferRelativeResize="0"/>
          <p:nvPr/>
        </p:nvPicPr>
        <p:blipFill>
          <a:blip r:embed="rId3">
            <a:alphaModFix/>
          </a:blip>
          <a:stretch>
            <a:fillRect/>
          </a:stretch>
        </p:blipFill>
        <p:spPr>
          <a:xfrm>
            <a:off x="2349775" y="3314349"/>
            <a:ext cx="4328850" cy="10996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Shape 85"/>
          <p:cNvSpPr txBox="1"/>
          <p:nvPr>
            <p:ph type="ctrTitle"/>
          </p:nvPr>
        </p:nvSpPr>
        <p:spPr>
          <a:xfrm>
            <a:off x="311708" y="1034875"/>
            <a:ext cx="8520600" cy="2052600"/>
          </a:xfrm>
          <a:prstGeom prst="rect">
            <a:avLst/>
          </a:prstGeom>
        </p:spPr>
        <p:txBody>
          <a:bodyPr anchorCtr="0" anchor="b" bIns="91425" lIns="91425" rIns="91425" tIns="91425">
            <a:noAutofit/>
          </a:bodyPr>
          <a:lstStyle/>
          <a:p>
            <a:pPr lvl="0">
              <a:spcBef>
                <a:spcPts val="0"/>
              </a:spcBef>
              <a:buNone/>
            </a:pPr>
            <a:r>
              <a:rPr lang="en" sz="9600">
                <a:latin typeface="Roboto Mono"/>
                <a:ea typeface="Roboto Mono"/>
                <a:cs typeface="Roboto Mono"/>
                <a:sym typeface="Roboto Mono"/>
              </a:rPr>
              <a:t>TROL(L)</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pic>
        <p:nvPicPr>
          <p:cNvPr descr="Screen Shot 2017-07-06 at 5.18.18 PM.png" id="304" name="Shape 304"/>
          <p:cNvPicPr preferRelativeResize="0"/>
          <p:nvPr/>
        </p:nvPicPr>
        <p:blipFill>
          <a:blip r:embed="rId3">
            <a:alphaModFix/>
          </a:blip>
          <a:stretch>
            <a:fillRect/>
          </a:stretch>
        </p:blipFill>
        <p:spPr>
          <a:xfrm>
            <a:off x="1198424" y="328453"/>
            <a:ext cx="6620626" cy="2871575"/>
          </a:xfrm>
          <a:prstGeom prst="rect">
            <a:avLst/>
          </a:prstGeom>
          <a:noFill/>
          <a:ln>
            <a:noFill/>
          </a:ln>
        </p:spPr>
      </p:pic>
      <p:pic>
        <p:nvPicPr>
          <p:cNvPr id="305" name="Shape 305"/>
          <p:cNvPicPr preferRelativeResize="0"/>
          <p:nvPr/>
        </p:nvPicPr>
        <p:blipFill>
          <a:blip r:embed="rId4">
            <a:alphaModFix/>
          </a:blip>
          <a:stretch>
            <a:fillRect/>
          </a:stretch>
        </p:blipFill>
        <p:spPr>
          <a:xfrm>
            <a:off x="1282975" y="3758775"/>
            <a:ext cx="3409524" cy="945574"/>
          </a:xfrm>
          <a:prstGeom prst="rect">
            <a:avLst/>
          </a:prstGeom>
          <a:noFill/>
          <a:ln>
            <a:noFill/>
          </a:ln>
        </p:spPr>
      </p:pic>
      <p:pic>
        <p:nvPicPr>
          <p:cNvPr id="306" name="Shape 306"/>
          <p:cNvPicPr preferRelativeResize="0"/>
          <p:nvPr/>
        </p:nvPicPr>
        <p:blipFill>
          <a:blip r:embed="rId5">
            <a:alphaModFix/>
          </a:blip>
          <a:stretch>
            <a:fillRect/>
          </a:stretch>
        </p:blipFill>
        <p:spPr>
          <a:xfrm>
            <a:off x="5226200" y="3365250"/>
            <a:ext cx="2850050" cy="1547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Shape 311"/>
          <p:cNvSpPr txBox="1"/>
          <p:nvPr>
            <p:ph idx="1" type="body"/>
          </p:nvPr>
        </p:nvSpPr>
        <p:spPr>
          <a:xfrm>
            <a:off x="311700" y="383775"/>
            <a:ext cx="8520600" cy="3416400"/>
          </a:xfrm>
          <a:prstGeom prst="rect">
            <a:avLst/>
          </a:prstGeom>
        </p:spPr>
        <p:txBody>
          <a:bodyPr anchorCtr="0" anchor="t" bIns="91425" lIns="91425" rIns="91425" tIns="91425">
            <a:noAutofit/>
          </a:bodyPr>
          <a:lstStyle/>
          <a:p>
            <a:pPr lvl="0" rtl="0" algn="ctr">
              <a:spcBef>
                <a:spcPts val="0"/>
              </a:spcBef>
              <a:buNone/>
            </a:pPr>
            <a:r>
              <a:rPr b="1" lang="en" sz="2400">
                <a:solidFill>
                  <a:srgbClr val="FFFFFF"/>
                </a:solidFill>
              </a:rPr>
              <a:t>Want to learn more?</a:t>
            </a:r>
          </a:p>
          <a:p>
            <a:pPr lvl="0" rtl="0" algn="ctr">
              <a:spcBef>
                <a:spcPts val="0"/>
              </a:spcBef>
              <a:buNone/>
            </a:pPr>
            <a:r>
              <a:rPr b="1" lang="en" sz="2400">
                <a:solidFill>
                  <a:srgbClr val="FFFFFF"/>
                </a:solidFill>
              </a:rPr>
              <a:t>Book: Machine Learning An Algorithmic Perspective</a:t>
            </a:r>
          </a:p>
          <a:p>
            <a:pPr lvl="0" rtl="0" algn="ctr">
              <a:spcBef>
                <a:spcPts val="0"/>
              </a:spcBef>
              <a:buNone/>
            </a:pPr>
            <a:r>
              <a:rPr b="1" lang="en" sz="2400">
                <a:solidFill>
                  <a:srgbClr val="FFFFFF"/>
                </a:solidFill>
              </a:rPr>
              <a:t>By: Stephen Marsland</a:t>
            </a:r>
          </a:p>
          <a:p>
            <a:pPr lvl="0" algn="ctr">
              <a:spcBef>
                <a:spcPts val="0"/>
              </a:spcBef>
              <a:buNone/>
            </a:pPr>
            <a:r>
              <a:t/>
            </a:r>
            <a:endParaRPr b="1" sz="2400">
              <a:solidFill>
                <a:srgbClr val="FFFFFF"/>
              </a:solidFill>
            </a:endParaRPr>
          </a:p>
        </p:txBody>
      </p:sp>
      <p:pic>
        <p:nvPicPr>
          <p:cNvPr id="312" name="Shape 312"/>
          <p:cNvPicPr preferRelativeResize="0"/>
          <p:nvPr/>
        </p:nvPicPr>
        <p:blipFill>
          <a:blip r:embed="rId3">
            <a:alphaModFix/>
          </a:blip>
          <a:stretch>
            <a:fillRect/>
          </a:stretch>
        </p:blipFill>
        <p:spPr>
          <a:xfrm>
            <a:off x="3847750" y="2167650"/>
            <a:ext cx="1448499" cy="23811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Shape 317"/>
          <p:cNvSpPr txBox="1"/>
          <p:nvPr>
            <p:ph idx="1" type="body"/>
          </p:nvPr>
        </p:nvSpPr>
        <p:spPr>
          <a:xfrm>
            <a:off x="311700" y="383775"/>
            <a:ext cx="8520600" cy="3416400"/>
          </a:xfrm>
          <a:prstGeom prst="rect">
            <a:avLst/>
          </a:prstGeom>
        </p:spPr>
        <p:txBody>
          <a:bodyPr anchorCtr="0" anchor="t" bIns="91425" lIns="91425" rIns="91425" tIns="91425">
            <a:noAutofit/>
          </a:bodyPr>
          <a:lstStyle/>
          <a:p>
            <a:pPr lvl="0" rtl="0" algn="ctr">
              <a:spcBef>
                <a:spcPts val="0"/>
              </a:spcBef>
              <a:buNone/>
            </a:pPr>
            <a:r>
              <a:rPr b="1" lang="en" sz="2400">
                <a:solidFill>
                  <a:srgbClr val="FFFFFF"/>
                </a:solidFill>
              </a:rPr>
              <a:t>Want to learn more?</a:t>
            </a:r>
          </a:p>
          <a:p>
            <a:pPr lvl="0" rtl="0" algn="ctr">
              <a:spcBef>
                <a:spcPts val="0"/>
              </a:spcBef>
              <a:buNone/>
            </a:pPr>
            <a:r>
              <a:rPr b="1" lang="en" sz="2400">
                <a:solidFill>
                  <a:srgbClr val="FFFFFF"/>
                </a:solidFill>
              </a:rPr>
              <a:t>Course: Machine Learning </a:t>
            </a:r>
            <a:br>
              <a:rPr b="1" lang="en" sz="2400">
                <a:solidFill>
                  <a:srgbClr val="FFFFFF"/>
                </a:solidFill>
              </a:rPr>
            </a:br>
            <a:r>
              <a:rPr b="1" lang="en" sz="2400">
                <a:solidFill>
                  <a:srgbClr val="FFFFFF"/>
                </a:solidFill>
              </a:rPr>
              <a:t>By: Stanford University</a:t>
            </a:r>
            <a:br>
              <a:rPr b="1" lang="en" sz="2400">
                <a:solidFill>
                  <a:srgbClr val="FFFFFF"/>
                </a:solidFill>
              </a:rPr>
            </a:br>
            <a:r>
              <a:rPr b="1" lang="en" sz="2400">
                <a:solidFill>
                  <a:srgbClr val="FFFFFF"/>
                </a:solidFill>
              </a:rPr>
              <a:t>Hosted by: Coursera</a:t>
            </a:r>
          </a:p>
          <a:p>
            <a:pPr lvl="0" rtl="0" algn="ctr">
              <a:spcBef>
                <a:spcPts val="0"/>
              </a:spcBef>
              <a:buNone/>
            </a:pPr>
            <a:r>
              <a:rPr b="1" lang="en" sz="2400">
                <a:solidFill>
                  <a:srgbClr val="FFFFFF"/>
                </a:solidFill>
              </a:rPr>
              <a:t>Link: </a:t>
            </a:r>
            <a:r>
              <a:rPr b="1" lang="en" sz="2400" u="sng">
                <a:solidFill>
                  <a:schemeClr val="hlink"/>
                </a:solidFill>
                <a:hlinkClick r:id="rId3"/>
              </a:rPr>
              <a:t>https://www.coursera.org/learn/machine-learning</a:t>
            </a:r>
          </a:p>
          <a:p>
            <a:pPr lvl="0" rtl="0" algn="ctr">
              <a:spcBef>
                <a:spcPts val="0"/>
              </a:spcBef>
              <a:buNone/>
            </a:pPr>
            <a:r>
              <a:t/>
            </a:r>
            <a:endParaRPr b="1" sz="2400">
              <a:solidFill>
                <a:srgbClr val="FFFFFF"/>
              </a:solidFill>
            </a:endParaRPr>
          </a:p>
          <a:p>
            <a:pPr lvl="0" rtl="0" algn="ctr">
              <a:spcBef>
                <a:spcPts val="0"/>
              </a:spcBef>
              <a:buNone/>
            </a:pPr>
            <a:r>
              <a:t/>
            </a:r>
            <a:endParaRPr b="1" sz="2400">
              <a:solidFill>
                <a:srgbClr val="FFFFFF"/>
              </a:solidFill>
            </a:endParaRPr>
          </a:p>
        </p:txBody>
      </p:sp>
      <p:pic>
        <p:nvPicPr>
          <p:cNvPr id="318" name="Shape 318"/>
          <p:cNvPicPr preferRelativeResize="0"/>
          <p:nvPr/>
        </p:nvPicPr>
        <p:blipFill>
          <a:blip r:embed="rId4">
            <a:alphaModFix/>
          </a:blip>
          <a:stretch>
            <a:fillRect/>
          </a:stretch>
        </p:blipFill>
        <p:spPr>
          <a:xfrm>
            <a:off x="3952525" y="3126199"/>
            <a:ext cx="1333250" cy="18221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Shape 323"/>
          <p:cNvSpPr txBox="1"/>
          <p:nvPr>
            <p:ph idx="1" type="body"/>
          </p:nvPr>
        </p:nvSpPr>
        <p:spPr>
          <a:xfrm>
            <a:off x="311700" y="383775"/>
            <a:ext cx="8520600" cy="3416400"/>
          </a:xfrm>
          <a:prstGeom prst="rect">
            <a:avLst/>
          </a:prstGeom>
        </p:spPr>
        <p:txBody>
          <a:bodyPr anchorCtr="0" anchor="t" bIns="91425" lIns="91425" rIns="91425" tIns="91425">
            <a:noAutofit/>
          </a:bodyPr>
          <a:lstStyle/>
          <a:p>
            <a:pPr lvl="0" rtl="0" algn="ctr">
              <a:spcBef>
                <a:spcPts val="0"/>
              </a:spcBef>
              <a:buNone/>
            </a:pPr>
            <a:r>
              <a:rPr b="1" lang="en" sz="2400">
                <a:solidFill>
                  <a:srgbClr val="FFFFFF"/>
                </a:solidFill>
              </a:rPr>
              <a:t>Want to learn more?</a:t>
            </a:r>
          </a:p>
          <a:p>
            <a:pPr lvl="0" rtl="0" algn="ctr">
              <a:spcBef>
                <a:spcPts val="0"/>
              </a:spcBef>
              <a:buNone/>
            </a:pPr>
            <a:r>
              <a:rPr b="1" lang="en">
                <a:solidFill>
                  <a:srgbClr val="C9DAF8"/>
                </a:solidFill>
              </a:rPr>
              <a:t>Complete this exercise using Python and TensorFlow</a:t>
            </a:r>
          </a:p>
          <a:p>
            <a:pPr lvl="0" rtl="0" algn="ctr">
              <a:spcBef>
                <a:spcPts val="0"/>
              </a:spcBef>
              <a:buNone/>
            </a:pPr>
            <a:r>
              <a:rPr b="1" lang="en" sz="2400" u="sng">
                <a:solidFill>
                  <a:schemeClr val="hlink"/>
                </a:solidFill>
                <a:hlinkClick r:id="rId3"/>
              </a:rPr>
              <a:t>https://www.tensorflow.org/get_started/mnist/beginners</a:t>
            </a:r>
          </a:p>
          <a:p>
            <a:pPr lvl="0" rtl="0" algn="ctr">
              <a:spcBef>
                <a:spcPts val="0"/>
              </a:spcBef>
              <a:buNone/>
            </a:pPr>
            <a:r>
              <a:t/>
            </a:r>
            <a:endParaRPr b="1" sz="2400">
              <a:solidFill>
                <a:srgbClr val="C9DAF8"/>
              </a:solidFill>
            </a:endParaRPr>
          </a:p>
          <a:p>
            <a:pPr lvl="0" rtl="0" algn="ctr">
              <a:spcBef>
                <a:spcPts val="0"/>
              </a:spcBef>
              <a:buNone/>
            </a:pPr>
            <a:r>
              <a:t/>
            </a:r>
            <a:endParaRPr b="1" sz="2400">
              <a:solidFill>
                <a:srgbClr val="FFFFFF"/>
              </a:solidFill>
            </a:endParaRPr>
          </a:p>
          <a:p>
            <a:pPr lvl="0" rtl="0" algn="ctr">
              <a:spcBef>
                <a:spcPts val="0"/>
              </a:spcBef>
              <a:buNone/>
            </a:pPr>
            <a:r>
              <a:t/>
            </a:r>
            <a:endParaRPr b="1" sz="2400">
              <a:solidFill>
                <a:srgbClr val="FFFFFF"/>
              </a:solidFill>
            </a:endParaRPr>
          </a:p>
          <a:p>
            <a:pPr lvl="0" rtl="0" algn="ctr">
              <a:spcBef>
                <a:spcPts val="0"/>
              </a:spcBef>
              <a:buNone/>
            </a:pPr>
            <a:r>
              <a:t/>
            </a:r>
            <a:endParaRPr b="1" sz="2400">
              <a:solidFill>
                <a:srgbClr val="FFFFFF"/>
              </a:solidFill>
            </a:endParaRPr>
          </a:p>
        </p:txBody>
      </p:sp>
      <p:pic>
        <p:nvPicPr>
          <p:cNvPr id="324" name="Shape 324"/>
          <p:cNvPicPr preferRelativeResize="0"/>
          <p:nvPr/>
        </p:nvPicPr>
        <p:blipFill>
          <a:blip r:embed="rId4">
            <a:alphaModFix/>
          </a:blip>
          <a:stretch>
            <a:fillRect/>
          </a:stretch>
        </p:blipFill>
        <p:spPr>
          <a:xfrm>
            <a:off x="3818550" y="2592425"/>
            <a:ext cx="1933249" cy="193324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Shape 329"/>
          <p:cNvSpPr txBox="1"/>
          <p:nvPr/>
        </p:nvSpPr>
        <p:spPr>
          <a:xfrm>
            <a:off x="2454400" y="2639850"/>
            <a:ext cx="3875100" cy="824100"/>
          </a:xfrm>
          <a:prstGeom prst="rect">
            <a:avLst/>
          </a:prstGeom>
          <a:noFill/>
          <a:ln>
            <a:noFill/>
          </a:ln>
        </p:spPr>
        <p:txBody>
          <a:bodyPr anchorCtr="0" anchor="t" bIns="91425" lIns="91425" rIns="91425" tIns="91425">
            <a:noAutofit/>
          </a:bodyPr>
          <a:lstStyle/>
          <a:p>
            <a:pPr indent="0" lvl="0" marL="457200" rtl="0" algn="l">
              <a:spcBef>
                <a:spcPts val="0"/>
              </a:spcBef>
              <a:buNone/>
            </a:pPr>
            <a:r>
              <a:rPr lang="en" sz="4800">
                <a:solidFill>
                  <a:srgbClr val="FFFFFF"/>
                </a:solidFill>
              </a:rPr>
              <a:t>  </a:t>
            </a:r>
            <a:r>
              <a:rPr lang="en" sz="4800">
                <a:solidFill>
                  <a:srgbClr val="FFFFFF"/>
                </a:solidFill>
              </a:rPr>
              <a:t>Thanks!</a:t>
            </a:r>
          </a:p>
          <a:p>
            <a:pPr lvl="0" rtl="0" algn="l">
              <a:spcBef>
                <a:spcPts val="0"/>
              </a:spcBef>
              <a:buNone/>
            </a:pPr>
            <a:r>
              <a:t/>
            </a:r>
            <a:endParaRPr sz="1800">
              <a:solidFill>
                <a:srgbClr val="FFFFFF"/>
              </a:solidFill>
            </a:endParaRPr>
          </a:p>
          <a:p>
            <a:pPr lvl="0" rtl="0" algn="ctr">
              <a:spcBef>
                <a:spcPts val="0"/>
              </a:spcBef>
              <a:buNone/>
            </a:pPr>
            <a:r>
              <a:rPr lang="en" sz="1800">
                <a:solidFill>
                  <a:srgbClr val="999999"/>
                </a:solidFill>
              </a:rPr>
              <a:t>hayde@reverscore.com</a:t>
            </a:r>
          </a:p>
          <a:p>
            <a:pPr lvl="0" rtl="0" algn="ctr">
              <a:spcBef>
                <a:spcPts val="0"/>
              </a:spcBef>
              <a:buNone/>
            </a:pPr>
            <a:r>
              <a:t/>
            </a:r>
            <a:endParaRPr sz="1800">
              <a:solidFill>
                <a:srgbClr val="FFFFFF"/>
              </a:solidFill>
            </a:endParaRPr>
          </a:p>
        </p:txBody>
      </p:sp>
      <p:pic>
        <p:nvPicPr>
          <p:cNvPr descr="LOGO-B-01.png" id="330" name="Shape 330"/>
          <p:cNvPicPr preferRelativeResize="0"/>
          <p:nvPr/>
        </p:nvPicPr>
        <p:blipFill>
          <a:blip r:embed="rId3">
            <a:alphaModFix/>
          </a:blip>
          <a:stretch>
            <a:fillRect/>
          </a:stretch>
        </p:blipFill>
        <p:spPr>
          <a:xfrm>
            <a:off x="3555625" y="4282025"/>
            <a:ext cx="1541824" cy="391675"/>
          </a:xfrm>
          <a:prstGeom prst="rect">
            <a:avLst/>
          </a:prstGeom>
          <a:noFill/>
          <a:ln>
            <a:noFill/>
          </a:ln>
        </p:spPr>
      </p:pic>
      <p:pic>
        <p:nvPicPr>
          <p:cNvPr id="331" name="Shape 331"/>
          <p:cNvPicPr preferRelativeResize="0"/>
          <p:nvPr/>
        </p:nvPicPr>
        <p:blipFill>
          <a:blip r:embed="rId4">
            <a:alphaModFix/>
          </a:blip>
          <a:stretch>
            <a:fillRect/>
          </a:stretch>
        </p:blipFill>
        <p:spPr>
          <a:xfrm>
            <a:off x="3429000" y="329875"/>
            <a:ext cx="2131324" cy="21313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Shape 90"/>
          <p:cNvSpPr txBox="1"/>
          <p:nvPr>
            <p:ph type="ctrTitle"/>
          </p:nvPr>
        </p:nvSpPr>
        <p:spPr>
          <a:xfrm>
            <a:off x="311708" y="744575"/>
            <a:ext cx="8520600" cy="2052600"/>
          </a:xfrm>
          <a:prstGeom prst="rect">
            <a:avLst/>
          </a:prstGeom>
        </p:spPr>
        <p:txBody>
          <a:bodyPr anchorCtr="0" anchor="b" bIns="91425" lIns="91425" rIns="91425" tIns="91425">
            <a:noAutofit/>
          </a:bodyPr>
          <a:lstStyle/>
          <a:p>
            <a:pPr lvl="0">
              <a:spcBef>
                <a:spcPts val="0"/>
              </a:spcBef>
              <a:buNone/>
            </a:pPr>
            <a:r>
              <a:t/>
            </a:r>
            <a:endParaRPr/>
          </a:p>
        </p:txBody>
      </p:sp>
      <p:sp>
        <p:nvSpPr>
          <p:cNvPr id="91" name="Shape 91"/>
          <p:cNvSpPr txBox="1"/>
          <p:nvPr>
            <p:ph idx="1" type="subTitle"/>
          </p:nvPr>
        </p:nvSpPr>
        <p:spPr>
          <a:xfrm>
            <a:off x="311700" y="2834125"/>
            <a:ext cx="8520600" cy="792600"/>
          </a:xfrm>
          <a:prstGeom prst="rect">
            <a:avLst/>
          </a:prstGeom>
        </p:spPr>
        <p:txBody>
          <a:bodyPr anchorCtr="0" anchor="t" bIns="91425" lIns="91425" rIns="91425" tIns="91425">
            <a:noAutofit/>
          </a:bodyPr>
          <a:lstStyle/>
          <a:p>
            <a:pPr lvl="0">
              <a:spcBef>
                <a:spcPts val="0"/>
              </a:spcBef>
              <a:buNone/>
            </a:pPr>
            <a:r>
              <a:t/>
            </a:r>
            <a:endParaRPr/>
          </a:p>
        </p:txBody>
      </p:sp>
      <p:pic>
        <p:nvPicPr>
          <p:cNvPr descr="Screen Shot 2017-02-09 at 8.11.08 PM.png" id="92" name="Shape 92"/>
          <p:cNvPicPr preferRelativeResize="0"/>
          <p:nvPr/>
        </p:nvPicPr>
        <p:blipFill>
          <a:blip r:embed="rId3">
            <a:alphaModFix/>
          </a:blip>
          <a:stretch>
            <a:fillRect/>
          </a:stretch>
        </p:blipFill>
        <p:spPr>
          <a:xfrm>
            <a:off x="0" y="-38975"/>
            <a:ext cx="9143999" cy="51824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Shape 97"/>
          <p:cNvSpPr txBox="1"/>
          <p:nvPr>
            <p:ph idx="1" type="body"/>
          </p:nvPr>
        </p:nvSpPr>
        <p:spPr>
          <a:xfrm>
            <a:off x="2605800" y="1298475"/>
            <a:ext cx="3932400" cy="906600"/>
          </a:xfrm>
          <a:prstGeom prst="rect">
            <a:avLst/>
          </a:prstGeom>
        </p:spPr>
        <p:txBody>
          <a:bodyPr anchorCtr="0" anchor="t" bIns="91425" lIns="91425" rIns="91425" tIns="91425">
            <a:noAutofit/>
          </a:bodyPr>
          <a:lstStyle/>
          <a:p>
            <a:pPr lvl="0" algn="ctr">
              <a:spcBef>
                <a:spcPts val="0"/>
              </a:spcBef>
              <a:buNone/>
            </a:pPr>
            <a:r>
              <a:rPr lang="en" sz="4800">
                <a:solidFill>
                  <a:srgbClr val="FFFFFF"/>
                </a:solidFill>
              </a:rPr>
              <a:t>Artificial Intelligence</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pic>
        <p:nvPicPr>
          <p:cNvPr id="102" name="Shape 102"/>
          <p:cNvPicPr preferRelativeResize="0"/>
          <p:nvPr/>
        </p:nvPicPr>
        <p:blipFill>
          <a:blip r:embed="rId3">
            <a:alphaModFix/>
          </a:blip>
          <a:stretch>
            <a:fillRect/>
          </a:stretch>
        </p:blipFill>
        <p:spPr>
          <a:xfrm>
            <a:off x="0" y="0"/>
            <a:ext cx="9143998" cy="57149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pic>
        <p:nvPicPr>
          <p:cNvPr id="107" name="Shape 107"/>
          <p:cNvPicPr preferRelativeResize="0"/>
          <p:nvPr/>
        </p:nvPicPr>
        <p:blipFill>
          <a:blip r:embed="rId3">
            <a:alphaModFix/>
          </a:blip>
          <a:stretch>
            <a:fillRect/>
          </a:stretch>
        </p:blipFill>
        <p:spPr>
          <a:xfrm>
            <a:off x="0" y="-228600"/>
            <a:ext cx="9144000" cy="609603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pic>
        <p:nvPicPr>
          <p:cNvPr id="112" name="Shape 112"/>
          <p:cNvPicPr preferRelativeResize="0"/>
          <p:nvPr/>
        </p:nvPicPr>
        <p:blipFill>
          <a:blip r:embed="rId3">
            <a:alphaModFix/>
          </a:blip>
          <a:stretch>
            <a:fillRect/>
          </a:stretch>
        </p:blipFill>
        <p:spPr>
          <a:xfrm>
            <a:off x="-152400" y="-76200"/>
            <a:ext cx="9567173"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dark-2">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